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89" r:id="rId4"/>
    <p:sldId id="281" r:id="rId5"/>
    <p:sldId id="290" r:id="rId6"/>
    <p:sldId id="295" r:id="rId7"/>
    <p:sldId id="291" r:id="rId8"/>
    <p:sldId id="297" r:id="rId9"/>
    <p:sldId id="292" r:id="rId10"/>
    <p:sldId id="296" r:id="rId11"/>
    <p:sldId id="293" r:id="rId12"/>
    <p:sldId id="261" r:id="rId13"/>
    <p:sldId id="282" r:id="rId14"/>
    <p:sldId id="284" r:id="rId15"/>
    <p:sldId id="285" r:id="rId16"/>
    <p:sldId id="286" r:id="rId17"/>
    <p:sldId id="287" r:id="rId18"/>
    <p:sldId id="288" r:id="rId19"/>
    <p:sldId id="294" r:id="rId20"/>
    <p:sldId id="267" r:id="rId21"/>
    <p:sldId id="268" r:id="rId22"/>
    <p:sldId id="299" r:id="rId23"/>
    <p:sldId id="300" r:id="rId24"/>
    <p:sldId id="301" r:id="rId25"/>
    <p:sldId id="269" r:id="rId26"/>
    <p:sldId id="302" r:id="rId27"/>
    <p:sldId id="270" r:id="rId28"/>
    <p:sldId id="271" r:id="rId29"/>
    <p:sldId id="273" r:id="rId30"/>
    <p:sldId id="272" r:id="rId31"/>
    <p:sldId id="279" r:id="rId32"/>
    <p:sldId id="278" r:id="rId33"/>
    <p:sldId id="274" r:id="rId34"/>
    <p:sldId id="298" r:id="rId35"/>
    <p:sldId id="303" r:id="rId36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88" d="100"/>
          <a:sy n="88" d="100"/>
        </p:scale>
        <p:origin x="-2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9839E10-AF28-4AFC-8F56-B5028FF3A0D9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552EBE3-07BD-4B3B-84DE-51B6BBA56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94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ookingmatters.org/recipes/fall-vegetable-salad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cooking and eating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Jessica Hildebrandt, MS, RD</a:t>
            </a:r>
          </a:p>
          <a:p>
            <a:r>
              <a:rPr lang="en-US" dirty="0" smtClean="0"/>
              <a:t>Children’s Hospital Colorado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Healthy Eating Pattern Limits: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 Added </a:t>
            </a:r>
            <a:r>
              <a:rPr lang="en-US" dirty="0"/>
              <a:t>Sugars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10% daily calories</a:t>
            </a:r>
            <a:r>
              <a:rPr lang="en-US" dirty="0" smtClean="0"/>
              <a:t>:</a:t>
            </a:r>
          </a:p>
          <a:p>
            <a:pPr marL="530352" lvl="1" indent="0">
              <a:buNone/>
            </a:pPr>
            <a:r>
              <a:rPr lang="en-US" dirty="0" smtClean="0"/>
              <a:t>2,000 calories/day</a:t>
            </a:r>
            <a:endParaRPr lang="en-US" dirty="0"/>
          </a:p>
          <a:p>
            <a:pPr marL="530352" lvl="1" indent="0">
              <a:buNone/>
            </a:pPr>
            <a:r>
              <a:rPr lang="en-US" dirty="0" smtClean="0"/>
              <a:t>= </a:t>
            </a:r>
            <a:r>
              <a:rPr lang="en-US" dirty="0" smtClean="0"/>
              <a:t>200 </a:t>
            </a:r>
            <a:r>
              <a:rPr lang="en-US" dirty="0"/>
              <a:t>calories or 50 </a:t>
            </a:r>
            <a:r>
              <a:rPr lang="en-US" dirty="0" smtClean="0"/>
              <a:t>grams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1-20 oz. bottle of mountain dew has 77 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3"/>
            <a:ext cx="4443984" cy="1603063"/>
          </a:xfrm>
        </p:spPr>
        <p:txBody>
          <a:bodyPr/>
          <a:lstStyle/>
          <a:p>
            <a:r>
              <a:rPr lang="en-US" dirty="0" smtClean="0"/>
              <a:t>Soda, chocolate milk, snack foods, cereals, granola bars, </a:t>
            </a:r>
            <a:r>
              <a:rPr lang="en-US" dirty="0" smtClean="0"/>
              <a:t>yogurts, candy</a:t>
            </a:r>
            <a:r>
              <a:rPr lang="en-US" dirty="0" smtClean="0"/>
              <a:t>, desserts etc.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1" y="4113089"/>
            <a:ext cx="3066734" cy="1914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37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Healthy Eating Pattern Limits: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2,300 milligrams/day</a:t>
            </a:r>
          </a:p>
          <a:p>
            <a:pPr lvl="1"/>
            <a:r>
              <a:rPr lang="en-US" dirty="0" smtClean="0"/>
              <a:t>1 teaspoon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Chipotle chicken salad bowl with brown rice, black beans, grilled veggies, cheese, sour cream, </a:t>
            </a:r>
            <a:r>
              <a:rPr lang="en-US" dirty="0"/>
              <a:t>quac</a:t>
            </a:r>
            <a:r>
              <a:rPr lang="en-US" dirty="0"/>
              <a:t>., vinaigrette</a:t>
            </a:r>
          </a:p>
          <a:p>
            <a:pPr lvl="1"/>
            <a:r>
              <a:rPr lang="en-US" dirty="0"/>
              <a:t>2, 930 milligrams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1713900"/>
          </a:xfrm>
        </p:spPr>
        <p:txBody>
          <a:bodyPr/>
          <a:lstStyle/>
          <a:p>
            <a:r>
              <a:rPr lang="en-US" dirty="0" smtClean="0"/>
              <a:t>Added salt, seasonings, processed foods, canned foods, snack foods, frozen foods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3" y="4136913"/>
            <a:ext cx="2782990" cy="2181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52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Plate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Eat Right with </a:t>
            </a:r>
            <a:r>
              <a:rPr lang="en-US" sz="3200" b="1" dirty="0" smtClean="0"/>
              <a:t>MyPlate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Key Messages</a:t>
            </a:r>
            <a:endParaRPr lang="en-US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65" y="210207"/>
            <a:ext cx="5837390" cy="63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84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½ your plate fruits and veggies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Focus </a:t>
            </a:r>
            <a:r>
              <a:rPr lang="en-US" sz="1800" dirty="0"/>
              <a:t>on whole fruits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Choose </a:t>
            </a:r>
            <a:r>
              <a:rPr lang="en-US" sz="1800" dirty="0"/>
              <a:t>whole fruits –fresh, frozen</a:t>
            </a:r>
            <a:r>
              <a:rPr lang="en-US" sz="1800" dirty="0" smtClean="0"/>
              <a:t>, dried </a:t>
            </a:r>
            <a:r>
              <a:rPr lang="en-US" sz="1800" dirty="0"/>
              <a:t>or canned in 100% juice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Avoid those with added sugars.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2 cups/day (2,000 calorie diet)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956" y="685800"/>
            <a:ext cx="5077501" cy="53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½ your plate fruits and veggies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25" b="1525"/>
          <a:stretch>
            <a:fillRect/>
          </a:stretch>
        </p:blipFill>
        <p:spPr>
          <a:xfrm>
            <a:off x="6274580" y="773517"/>
            <a:ext cx="5221850" cy="53771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751015"/>
            <a:ext cx="4152900" cy="3399693"/>
          </a:xfrm>
        </p:spPr>
        <p:txBody>
          <a:bodyPr>
            <a:normAutofit/>
          </a:bodyPr>
          <a:lstStyle/>
          <a:p>
            <a:r>
              <a:rPr lang="en-US" b="1" dirty="0"/>
              <a:t>Vary your veggies.</a:t>
            </a:r>
          </a:p>
          <a:p>
            <a:r>
              <a:rPr lang="en-US" dirty="0" smtClean="0"/>
              <a:t>	Fresh (seasonal)</a:t>
            </a:r>
          </a:p>
          <a:p>
            <a:r>
              <a:rPr lang="en-US" dirty="0"/>
              <a:t>	</a:t>
            </a:r>
            <a:r>
              <a:rPr lang="en-US" dirty="0" smtClean="0"/>
              <a:t>frozen or</a:t>
            </a:r>
          </a:p>
          <a:p>
            <a:r>
              <a:rPr lang="en-US" dirty="0"/>
              <a:t>	</a:t>
            </a:r>
            <a:r>
              <a:rPr lang="en-US" dirty="0" smtClean="0"/>
              <a:t>canned </a:t>
            </a:r>
            <a:r>
              <a:rPr lang="en-US" dirty="0"/>
              <a:t>vegetables </a:t>
            </a:r>
          </a:p>
          <a:p>
            <a:r>
              <a:rPr lang="en-US" dirty="0" smtClean="0"/>
              <a:t>Prepare </a:t>
            </a:r>
            <a:r>
              <a:rPr lang="en-US" dirty="0"/>
              <a:t>in </a:t>
            </a:r>
            <a:r>
              <a:rPr lang="en-US" dirty="0" smtClean="0"/>
              <a:t>healthful ways</a:t>
            </a:r>
            <a:r>
              <a:rPr lang="en-US" dirty="0"/>
              <a:t>: steamed, sautéed, roasted </a:t>
            </a:r>
            <a:r>
              <a:rPr lang="en-US" dirty="0" smtClean="0"/>
              <a:t>or raw</a:t>
            </a:r>
          </a:p>
          <a:p>
            <a:r>
              <a:rPr lang="en-US" b="1" dirty="0" smtClean="0"/>
              <a:t>2.5 cups/day (2,000 calorie diet)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48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Make half your</a:t>
            </a:r>
            <a:br>
              <a:rPr lang="en-US" sz="3600" dirty="0"/>
            </a:br>
            <a:r>
              <a:rPr lang="en-US" sz="3600" dirty="0"/>
              <a:t>grains whole</a:t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25" b="1525"/>
          <a:stretch>
            <a:fillRect/>
          </a:stretch>
        </p:blipFill>
        <p:spPr>
          <a:xfrm>
            <a:off x="6170066" y="593969"/>
            <a:ext cx="5248212" cy="54043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352431"/>
            <a:ext cx="3855720" cy="35149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for </a:t>
            </a:r>
            <a:r>
              <a:rPr lang="en-US" b="1" dirty="0"/>
              <a:t>whole</a:t>
            </a:r>
            <a:r>
              <a:rPr lang="en-US" dirty="0"/>
              <a:t> grains listed first </a:t>
            </a:r>
            <a:r>
              <a:rPr lang="en-US" dirty="0" smtClean="0"/>
              <a:t>or second </a:t>
            </a:r>
            <a:r>
              <a:rPr lang="en-US" dirty="0"/>
              <a:t>on the ingredients list </a:t>
            </a:r>
            <a:r>
              <a:rPr lang="en-US" dirty="0" smtClean="0"/>
              <a:t>– try oatmeal</a:t>
            </a:r>
            <a:r>
              <a:rPr lang="en-US" dirty="0"/>
              <a:t>, popcorn, whole-grain </a:t>
            </a:r>
            <a:r>
              <a:rPr lang="en-US" dirty="0" smtClean="0"/>
              <a:t>bread and </a:t>
            </a:r>
            <a:r>
              <a:rPr lang="en-US" dirty="0"/>
              <a:t>brown rice.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48 grams (~ 3 servings/day)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oz. whole grain bread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½ cup whole grain pasta/rice/quinoa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3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 your protein</a:t>
            </a:r>
            <a:br>
              <a:rPr lang="en-US" dirty="0"/>
            </a:br>
            <a:r>
              <a:rPr lang="en-US" dirty="0"/>
              <a:t>routine.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61" y="685800"/>
            <a:ext cx="5077501" cy="53932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 up your protein foods </a:t>
            </a:r>
            <a:r>
              <a:rPr lang="en-US" dirty="0" smtClean="0"/>
              <a:t>to include </a:t>
            </a:r>
            <a:r>
              <a:rPr lang="en-US" dirty="0"/>
              <a:t>seafood, </a:t>
            </a:r>
            <a:r>
              <a:rPr lang="en-US" dirty="0" smtClean="0"/>
              <a:t>beans, lentils </a:t>
            </a:r>
            <a:r>
              <a:rPr lang="en-US" dirty="0"/>
              <a:t>and </a:t>
            </a:r>
            <a:r>
              <a:rPr lang="en-US" dirty="0" smtClean="0"/>
              <a:t>peas, unsalted nuts, nut butters, </a:t>
            </a:r>
            <a:r>
              <a:rPr lang="en-US" dirty="0"/>
              <a:t>seeds, </a:t>
            </a:r>
            <a:r>
              <a:rPr lang="en-US" dirty="0" smtClean="0"/>
              <a:t>soy products</a:t>
            </a:r>
            <a:r>
              <a:rPr lang="en-US" dirty="0"/>
              <a:t>, eggs, and </a:t>
            </a:r>
            <a:r>
              <a:rPr lang="en-US" b="1" dirty="0"/>
              <a:t>lean</a:t>
            </a:r>
            <a:r>
              <a:rPr lang="en-US" dirty="0"/>
              <a:t> meats </a:t>
            </a:r>
            <a:r>
              <a:rPr lang="en-US" dirty="0" smtClean="0"/>
              <a:t>and poultry.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Adults 5-6 oz. 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Fish 8 oz. /week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5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685800"/>
            <a:ext cx="4137270" cy="2157884"/>
          </a:xfrm>
        </p:spPr>
        <p:txBody>
          <a:bodyPr>
            <a:normAutofit fontScale="90000"/>
          </a:bodyPr>
          <a:lstStyle/>
          <a:p>
            <a:r>
              <a:rPr lang="en-US" dirty="0"/>
              <a:t>Move to low-fat or fat-free milk </a:t>
            </a: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yogurt</a:t>
            </a:r>
            <a:r>
              <a:rPr lang="en-US" dirty="0"/>
              <a:t>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25" b="1525"/>
          <a:stretch>
            <a:fillRect/>
          </a:stretch>
        </p:blipFill>
        <p:spPr>
          <a:xfrm>
            <a:off x="6541109" y="926368"/>
            <a:ext cx="4798063" cy="49410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090429"/>
            <a:ext cx="3855720" cy="301143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fat-free milk, yogurt </a:t>
            </a:r>
            <a:r>
              <a:rPr lang="en-US" dirty="0" smtClean="0"/>
              <a:t>and fortified </a:t>
            </a:r>
            <a:r>
              <a:rPr lang="en-US" dirty="0"/>
              <a:t>soy beverages (soy milk) </a:t>
            </a:r>
            <a:r>
              <a:rPr lang="en-US" dirty="0" smtClean="0"/>
              <a:t>to cut </a:t>
            </a:r>
            <a:r>
              <a:rPr lang="en-US" dirty="0"/>
              <a:t>back on saturated </a:t>
            </a:r>
            <a:r>
              <a:rPr lang="en-US" dirty="0" smtClean="0"/>
              <a:t>fat.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 </a:t>
            </a:r>
            <a:r>
              <a:rPr lang="en-US" dirty="0"/>
              <a:t>sour cream, cream </a:t>
            </a:r>
            <a:r>
              <a:rPr lang="en-US" dirty="0" smtClean="0"/>
              <a:t>and regular </a:t>
            </a:r>
            <a:r>
              <a:rPr lang="en-US" dirty="0"/>
              <a:t>cheese with low-fat </a:t>
            </a:r>
            <a:r>
              <a:rPr lang="en-US" dirty="0" smtClean="0"/>
              <a:t>yogurt, milk </a:t>
            </a:r>
            <a:r>
              <a:rPr lang="en-US" dirty="0"/>
              <a:t>and cheese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servings/day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8 oz. milk</a:t>
            </a:r>
            <a:r>
              <a:rPr lang="en-US" dirty="0"/>
              <a:t> </a:t>
            </a:r>
            <a:r>
              <a:rPr lang="en-US" dirty="0" smtClean="0"/>
              <a:t>or yogurt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oz. cheese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½ cup cottage cheese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1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98084"/>
            <a:ext cx="3980766" cy="2157884"/>
          </a:xfrm>
        </p:spPr>
        <p:txBody>
          <a:bodyPr>
            <a:noAutofit/>
          </a:bodyPr>
          <a:lstStyle/>
          <a:p>
            <a:r>
              <a:rPr lang="en-US" sz="3600" dirty="0"/>
              <a:t>Drink and eat less sodium, saturated fat and added sugars.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25" b="1525"/>
          <a:stretch>
            <a:fillRect/>
          </a:stretch>
        </p:blipFill>
        <p:spPr>
          <a:xfrm>
            <a:off x="6392629" y="595924"/>
            <a:ext cx="5119190" cy="52714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Nutrition Facts label </a:t>
            </a:r>
            <a:r>
              <a:rPr lang="en-US" dirty="0" smtClean="0"/>
              <a:t>and ingredients </a:t>
            </a:r>
            <a:r>
              <a:rPr lang="en-US" dirty="0"/>
              <a:t>list to limit items high </a:t>
            </a:r>
            <a:r>
              <a:rPr lang="en-US" dirty="0" smtClean="0"/>
              <a:t>in sodium</a:t>
            </a:r>
            <a:r>
              <a:rPr lang="en-US" dirty="0"/>
              <a:t>, saturated fat an </a:t>
            </a:r>
            <a:r>
              <a:rPr lang="en-US" dirty="0" smtClean="0"/>
              <a:t>added sugars.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</a:t>
            </a:r>
            <a:r>
              <a:rPr lang="en-US" dirty="0"/>
              <a:t>vegetable oils instead </a:t>
            </a:r>
            <a:r>
              <a:rPr lang="en-US" dirty="0" smtClean="0"/>
              <a:t>of butter </a:t>
            </a:r>
            <a:r>
              <a:rPr lang="en-US" dirty="0"/>
              <a:t>and oil-based sauces and </a:t>
            </a:r>
            <a:r>
              <a:rPr lang="en-US" dirty="0" smtClean="0"/>
              <a:t>dips instead </a:t>
            </a:r>
            <a:r>
              <a:rPr lang="en-US" dirty="0"/>
              <a:t>of ones with butter, cream </a:t>
            </a:r>
            <a:r>
              <a:rPr lang="en-US" dirty="0" smtClean="0"/>
              <a:t>or cheese.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Drink </a:t>
            </a:r>
            <a:r>
              <a:rPr lang="en-US" dirty="0"/>
              <a:t>water instead of sugary drinks.</a:t>
            </a:r>
          </a:p>
        </p:txBody>
      </p:sp>
    </p:spTree>
    <p:extLst>
      <p:ext uri="{BB962C8B-B14F-4D97-AF65-F5344CB8AC3E}">
        <p14:creationId xmlns:p14="http://schemas.microsoft.com/office/powerpoint/2010/main" val="31337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Meal Planning</a:t>
            </a:r>
          </a:p>
          <a:p>
            <a:r>
              <a:rPr lang="en-US" dirty="0" smtClean="0"/>
              <a:t>Grocery Shopping-stocking pantry, fridge, freezer</a:t>
            </a:r>
          </a:p>
          <a:p>
            <a:r>
              <a:rPr lang="en-US" dirty="0" smtClean="0"/>
              <a:t>Healthy </a:t>
            </a:r>
            <a:r>
              <a:rPr lang="en-US" dirty="0" smtClean="0"/>
              <a:t>Cooking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32" y="1823922"/>
            <a:ext cx="3006952" cy="2967037"/>
          </a:xfrm>
        </p:spPr>
      </p:pic>
    </p:spTree>
    <p:extLst>
      <p:ext uri="{BB962C8B-B14F-4D97-AF65-F5344CB8AC3E}">
        <p14:creationId xmlns:p14="http://schemas.microsoft.com/office/powerpoint/2010/main" val="71318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1995056"/>
            <a:ext cx="4443984" cy="674254"/>
          </a:xfrm>
        </p:spPr>
        <p:txBody>
          <a:bodyPr/>
          <a:lstStyle/>
          <a:p>
            <a:r>
              <a:rPr lang="en-US" dirty="0" smtClean="0"/>
              <a:t>Objectives: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71600" y="2789383"/>
            <a:ext cx="4443984" cy="30780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 Current Nutrition Recommendations:</a:t>
            </a:r>
          </a:p>
          <a:p>
            <a:pPr lvl="1"/>
            <a:r>
              <a:rPr lang="en-US" dirty="0" smtClean="0"/>
              <a:t>Dietary Guidelines</a:t>
            </a:r>
          </a:p>
          <a:p>
            <a:pPr lvl="1"/>
            <a:r>
              <a:rPr lang="en-US" dirty="0" smtClean="0"/>
              <a:t>USDA Plate Model</a:t>
            </a:r>
          </a:p>
          <a:p>
            <a:r>
              <a:rPr lang="en-US" dirty="0" smtClean="0"/>
              <a:t>Discuss ways to improve nutrition of foods/recipes when cooking/preparing foods.</a:t>
            </a:r>
          </a:p>
          <a:p>
            <a:r>
              <a:rPr lang="en-US" dirty="0" smtClean="0"/>
              <a:t>Provide Meal/Snack Ideas</a:t>
            </a:r>
          </a:p>
          <a:p>
            <a:r>
              <a:rPr lang="en-US" dirty="0" smtClean="0"/>
              <a:t>Demonstrate a recipe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56" y="2896922"/>
            <a:ext cx="3416300" cy="25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  <a:ea typeface="+mn-ea"/>
                <a:cs typeface="+mn-cs"/>
              </a:rPr>
              <a:t>Have a Plan for Healthy Eating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Meal Planning:</a:t>
            </a:r>
          </a:p>
          <a:p>
            <a:pPr lvl="1"/>
            <a:r>
              <a:rPr lang="en-US" dirty="0" smtClean="0"/>
              <a:t>Saves time</a:t>
            </a:r>
          </a:p>
          <a:p>
            <a:pPr lvl="1"/>
            <a:r>
              <a:rPr lang="en-US" dirty="0" smtClean="0"/>
              <a:t>Saves money</a:t>
            </a:r>
          </a:p>
          <a:p>
            <a:pPr lvl="1"/>
            <a:r>
              <a:rPr lang="en-US" dirty="0" smtClean="0"/>
              <a:t>Improves nutrition</a:t>
            </a:r>
          </a:p>
          <a:p>
            <a:pPr lvl="1"/>
            <a:r>
              <a:rPr lang="en-US" dirty="0" smtClean="0"/>
              <a:t>Rely less on fast foods, convenience foods.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11" y="1810327"/>
            <a:ext cx="5150390" cy="398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84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Foods to Buy-Stocking </a:t>
            </a:r>
            <a:r>
              <a:rPr lang="en-US" dirty="0" smtClean="0"/>
              <a:t>your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Whole </a:t>
            </a:r>
            <a:r>
              <a:rPr lang="en-US" dirty="0"/>
              <a:t>Grains: oatmeal, whole wheat pasta, barley, quinoa, whole grain couscous, brown rice, whole grain bread crumbs, whole grain and low sugar cereals</a:t>
            </a:r>
          </a:p>
          <a:p>
            <a:r>
              <a:rPr lang="en-US" dirty="0" smtClean="0"/>
              <a:t>Beans </a:t>
            </a:r>
            <a:r>
              <a:rPr lang="en-US" dirty="0"/>
              <a:t>(canned or dried) and lentils</a:t>
            </a:r>
          </a:p>
          <a:p>
            <a:r>
              <a:rPr lang="en-US" dirty="0"/>
              <a:t>Nuts, seeds (includes nut butters)</a:t>
            </a:r>
          </a:p>
          <a:p>
            <a:r>
              <a:rPr lang="en-US" dirty="0"/>
              <a:t>Canned, reduced sodium fish tuna, salmon</a:t>
            </a:r>
          </a:p>
          <a:p>
            <a:r>
              <a:rPr lang="en-US" dirty="0"/>
              <a:t>Canned, no salt added vegetables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31076" y="2285999"/>
            <a:ext cx="4196695" cy="3581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Canned, no sugar added fruits</a:t>
            </a:r>
          </a:p>
          <a:p>
            <a:r>
              <a:rPr lang="en-US" dirty="0"/>
              <a:t>Dried fruits with no added sugars</a:t>
            </a:r>
          </a:p>
          <a:p>
            <a:r>
              <a:rPr lang="en-US" dirty="0"/>
              <a:t>Olive and canola oils or other nut oils like walnut, peanut, sesame seed</a:t>
            </a:r>
          </a:p>
          <a:p>
            <a:r>
              <a:rPr lang="en-US" dirty="0"/>
              <a:t>Vinegars (balsamic, rice, wine etc.)</a:t>
            </a:r>
          </a:p>
          <a:p>
            <a:r>
              <a:rPr lang="en-US" dirty="0"/>
              <a:t>Herbs, spices and garlic/onions</a:t>
            </a:r>
          </a:p>
          <a:p>
            <a:r>
              <a:rPr lang="en-US" dirty="0"/>
              <a:t>Low sodium stocks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55" y="526926"/>
            <a:ext cx="1895475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44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to Buy-Stocking </a:t>
            </a:r>
            <a:r>
              <a:rPr lang="en-US" dirty="0" smtClean="0"/>
              <a:t>your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Freezer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Vegetables with no salts/fats added</a:t>
            </a:r>
          </a:p>
          <a:p>
            <a:r>
              <a:rPr lang="en-US" dirty="0"/>
              <a:t>Fruits with no sugars added</a:t>
            </a:r>
          </a:p>
          <a:p>
            <a:r>
              <a:rPr lang="en-US" dirty="0"/>
              <a:t>Fish</a:t>
            </a:r>
          </a:p>
          <a:p>
            <a:r>
              <a:rPr lang="en-US" dirty="0"/>
              <a:t>Skinless Chicken </a:t>
            </a:r>
          </a:p>
          <a:p>
            <a:r>
              <a:rPr lang="en-US" dirty="0"/>
              <a:t>Ground turkey (lean-look for 93% or higher)</a:t>
            </a:r>
          </a:p>
          <a:p>
            <a:r>
              <a:rPr lang="en-US" dirty="0"/>
              <a:t>Lean ground beef (93% or higher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leftovers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71" y="2370859"/>
            <a:ext cx="284797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42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to Buy-Stocking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Fridge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Fresh fruits and vegetables</a:t>
            </a:r>
          </a:p>
          <a:p>
            <a:r>
              <a:rPr lang="en-US" dirty="0" smtClean="0"/>
              <a:t>Eggs</a:t>
            </a:r>
            <a:endParaRPr lang="en-US" dirty="0"/>
          </a:p>
          <a:p>
            <a:r>
              <a:rPr lang="en-US" dirty="0"/>
              <a:t>Skim or 1% milk</a:t>
            </a:r>
          </a:p>
          <a:p>
            <a:r>
              <a:rPr lang="en-US" dirty="0"/>
              <a:t>Low fat cheeses </a:t>
            </a:r>
          </a:p>
          <a:p>
            <a:r>
              <a:rPr lang="en-US" dirty="0"/>
              <a:t>Low fat </a:t>
            </a:r>
            <a:r>
              <a:rPr lang="en-US" dirty="0" smtClean="0"/>
              <a:t>yogurts</a:t>
            </a:r>
          </a:p>
          <a:p>
            <a:r>
              <a:rPr lang="en-US" dirty="0" smtClean="0"/>
              <a:t>Low fat cottage cheeses</a:t>
            </a:r>
          </a:p>
          <a:p>
            <a:r>
              <a:rPr lang="en-US" dirty="0" smtClean="0"/>
              <a:t>Healthy salad dressings</a:t>
            </a:r>
          </a:p>
          <a:p>
            <a:r>
              <a:rPr lang="en-US" dirty="0" smtClean="0"/>
              <a:t>Tofu </a:t>
            </a:r>
            <a:endParaRPr lang="en-US" dirty="0"/>
          </a:p>
          <a:p>
            <a:r>
              <a:rPr lang="en-US" dirty="0"/>
              <a:t>Lean deli </a:t>
            </a:r>
            <a:r>
              <a:rPr lang="en-US" dirty="0" smtClean="0"/>
              <a:t>meats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40" y="2286000"/>
            <a:ext cx="3438144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60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Safe: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 healthy eating starts with cooking safe!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556254" cy="3581401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Use good foods safety practices</a:t>
            </a:r>
          </a:p>
          <a:p>
            <a:pPr lvl="1"/>
            <a:r>
              <a:rPr lang="en-US" dirty="0"/>
              <a:t>Check expiration dates</a:t>
            </a:r>
          </a:p>
          <a:p>
            <a:pPr lvl="1"/>
            <a:r>
              <a:rPr lang="en-US" dirty="0"/>
              <a:t>Learn proper cooking temps</a:t>
            </a:r>
          </a:p>
          <a:p>
            <a:pPr lvl="1"/>
            <a:r>
              <a:rPr lang="en-US" dirty="0"/>
              <a:t>Avoid danger zone (40-140 degrees)</a:t>
            </a:r>
          </a:p>
          <a:p>
            <a:pPr lvl="1"/>
            <a:r>
              <a:rPr lang="en-US" dirty="0"/>
              <a:t>Avoid cross contamination</a:t>
            </a:r>
          </a:p>
          <a:p>
            <a:pPr lvl="1"/>
            <a:r>
              <a:rPr lang="en-US" dirty="0"/>
              <a:t>Thaw meats properly</a:t>
            </a:r>
          </a:p>
          <a:p>
            <a:pPr lvl="1"/>
            <a:r>
              <a:rPr lang="en-US" dirty="0"/>
              <a:t>Use good knife skills</a:t>
            </a:r>
          </a:p>
          <a:p>
            <a:pPr lvl="1"/>
            <a:r>
              <a:rPr lang="en-US" dirty="0"/>
              <a:t>Wash hands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65" y="3276600"/>
            <a:ext cx="2842820" cy="2842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0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Whole </a:t>
            </a:r>
            <a:r>
              <a:rPr lang="en-US" dirty="0"/>
              <a:t>G</a:t>
            </a:r>
            <a:r>
              <a:rPr lang="en-US" dirty="0" smtClean="0"/>
              <a:t>rains at: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reakfast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Cereals (cheerios, oatmeal etc.)</a:t>
            </a:r>
          </a:p>
          <a:p>
            <a:pPr lvl="1"/>
            <a:r>
              <a:rPr lang="en-US" dirty="0" smtClean="0"/>
              <a:t>Whole grain English muffins, breads, tortillas</a:t>
            </a:r>
          </a:p>
          <a:p>
            <a:pPr lvl="1"/>
            <a:r>
              <a:rPr lang="en-US" dirty="0" smtClean="0"/>
              <a:t>Whole grain flours for pancakes/waffles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Lunch/Dinner:</a:t>
            </a:r>
          </a:p>
          <a:p>
            <a:pPr lvl="1"/>
            <a:r>
              <a:rPr lang="en-US" dirty="0" smtClean="0"/>
              <a:t>100% whole grain breads, wraps, brown rice, whole wheat pasta, quinoa etc.</a:t>
            </a:r>
            <a:endParaRPr lang="en-US" dirty="0" smtClean="0"/>
          </a:p>
          <a:p>
            <a:r>
              <a:rPr lang="en-US" dirty="0" smtClean="0"/>
              <a:t>Snacks: </a:t>
            </a:r>
          </a:p>
          <a:p>
            <a:pPr lvl="1"/>
            <a:r>
              <a:rPr lang="en-US" dirty="0" smtClean="0"/>
              <a:t>Whole grain crackers (</a:t>
            </a:r>
            <a:r>
              <a:rPr lang="en-US" dirty="0" smtClean="0"/>
              <a:t>Triscuits</a:t>
            </a:r>
            <a:r>
              <a:rPr lang="en-US" dirty="0" smtClean="0"/>
              <a:t>), low fat popcorn, whole grain breads, whole grain snack bars (</a:t>
            </a:r>
            <a:r>
              <a:rPr lang="en-US" dirty="0" smtClean="0"/>
              <a:t>Kashi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80" y="3248134"/>
            <a:ext cx="2845935" cy="2050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07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</a:t>
            </a:r>
            <a:r>
              <a:rPr lang="en-US" dirty="0" smtClean="0"/>
              <a:t>Fruits and Veggies at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Breakfast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add fruit to cereal, plain yogurt or oatmeal.  </a:t>
            </a:r>
          </a:p>
          <a:p>
            <a:pPr lvl="1"/>
            <a:r>
              <a:rPr lang="en-US" dirty="0" smtClean="0"/>
              <a:t>Top peanut butter toast or whole grain waffles/pancakes with fruit.</a:t>
            </a:r>
          </a:p>
          <a:p>
            <a:pPr lvl="1"/>
            <a:r>
              <a:rPr lang="en-US" dirty="0" smtClean="0"/>
              <a:t>Include in smoothies (fruits/veggies).</a:t>
            </a:r>
          </a:p>
          <a:p>
            <a:pPr lvl="1"/>
            <a:r>
              <a:rPr lang="en-US" dirty="0" smtClean="0"/>
              <a:t>Add veggies to scrambled eggs.</a:t>
            </a:r>
          </a:p>
          <a:p>
            <a:pPr marL="530352" lvl="1" indent="0">
              <a:buNone/>
            </a:pPr>
            <a:endParaRPr lang="en-US" dirty="0"/>
          </a:p>
          <a:p>
            <a:r>
              <a:rPr lang="en-US" dirty="0"/>
              <a:t>Lunch/Dinner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Include in wraps and sandwiches.</a:t>
            </a:r>
          </a:p>
          <a:p>
            <a:pPr lvl="1"/>
            <a:r>
              <a:rPr lang="en-US" dirty="0" smtClean="0"/>
              <a:t>Make whole grain salads with fresh veggies.</a:t>
            </a:r>
          </a:p>
          <a:p>
            <a:pPr lvl="1"/>
            <a:r>
              <a:rPr lang="en-US" dirty="0" smtClean="0"/>
              <a:t>Chef salads/garden salads with grilled chicken.</a:t>
            </a:r>
          </a:p>
          <a:p>
            <a:pPr lvl="1"/>
            <a:r>
              <a:rPr lang="en-US" dirty="0" smtClean="0"/>
              <a:t>Add to soups or casseroles.</a:t>
            </a:r>
          </a:p>
          <a:p>
            <a:pPr lvl="1"/>
            <a:r>
              <a:rPr lang="en-US" dirty="0" smtClean="0"/>
              <a:t>Steam, roast or grill for side dishes.</a:t>
            </a:r>
          </a:p>
          <a:p>
            <a:pPr marL="530352" lvl="1" indent="0">
              <a:buNone/>
            </a:pPr>
            <a:endParaRPr lang="en-US" dirty="0"/>
          </a:p>
          <a:p>
            <a:r>
              <a:rPr lang="en-US" dirty="0" smtClean="0"/>
              <a:t>Snacks:</a:t>
            </a:r>
          </a:p>
          <a:p>
            <a:pPr lvl="1"/>
            <a:r>
              <a:rPr lang="en-US" dirty="0" smtClean="0"/>
              <a:t>Fresh veggies with low fat- yogurt dip or hummus.</a:t>
            </a:r>
          </a:p>
          <a:p>
            <a:pPr lvl="1"/>
            <a:r>
              <a:rPr lang="en-US" dirty="0" smtClean="0"/>
              <a:t>Fresh fruits/veggies with low fat cheese or peanut butter.</a:t>
            </a:r>
          </a:p>
          <a:p>
            <a:pPr lvl="1"/>
            <a:r>
              <a:rPr lang="en-US" dirty="0" smtClean="0"/>
              <a:t>Add fruit to plain yogurt.  </a:t>
            </a:r>
          </a:p>
          <a:p>
            <a:pPr lvl="1"/>
            <a:r>
              <a:rPr lang="en-US" dirty="0" smtClean="0"/>
              <a:t>Make smoothies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7" y="3418114"/>
            <a:ext cx="2988128" cy="1992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832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Decrease Saturated </a:t>
            </a:r>
            <a:r>
              <a:rPr lang="en-US" dirty="0" smtClean="0"/>
              <a:t>Fats at: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9218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Breakfast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Use non-stick cooking spray for eggs.</a:t>
            </a:r>
          </a:p>
          <a:p>
            <a:pPr lvl="1"/>
            <a:r>
              <a:rPr lang="en-US" dirty="0" smtClean="0"/>
              <a:t>Use egg whites instead of whole eggs.</a:t>
            </a:r>
          </a:p>
          <a:p>
            <a:pPr lvl="1"/>
            <a:r>
              <a:rPr lang="en-US" dirty="0" smtClean="0"/>
              <a:t>Use lean breakfast meats: turkey bacon/sausage, </a:t>
            </a:r>
            <a:r>
              <a:rPr lang="en-US" dirty="0"/>
              <a:t>C</a:t>
            </a:r>
            <a:r>
              <a:rPr lang="en-US" dirty="0" smtClean="0"/>
              <a:t>anadian bacon, ham</a:t>
            </a:r>
          </a:p>
          <a:p>
            <a:pPr lvl="1"/>
            <a:r>
              <a:rPr lang="en-US" dirty="0" smtClean="0"/>
              <a:t>Use low fat, plain yogurts.</a:t>
            </a:r>
          </a:p>
          <a:p>
            <a:pPr lvl="1"/>
            <a:r>
              <a:rPr lang="en-US" dirty="0" smtClean="0"/>
              <a:t>1%/skim milks.</a:t>
            </a:r>
          </a:p>
          <a:p>
            <a:pPr lvl="1"/>
            <a:r>
              <a:rPr lang="en-US" dirty="0" smtClean="0"/>
              <a:t>Heart healthy spreads/margarines like </a:t>
            </a:r>
            <a:r>
              <a:rPr lang="en-US" dirty="0"/>
              <a:t>S</a:t>
            </a:r>
            <a:r>
              <a:rPr lang="en-US" dirty="0" smtClean="0"/>
              <a:t>mart balance/Promise. </a:t>
            </a:r>
            <a:endParaRPr lang="en-US" dirty="0"/>
          </a:p>
          <a:p>
            <a:r>
              <a:rPr lang="en-US" dirty="0"/>
              <a:t>Lunch/Dinner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eat beans, lean meats, poultry or fish instead of higher fat ones.</a:t>
            </a:r>
          </a:p>
          <a:p>
            <a:pPr lvl="1"/>
            <a:r>
              <a:rPr lang="en-US" dirty="0" smtClean="0"/>
              <a:t>Grill, bake or roast instead of fry.</a:t>
            </a:r>
          </a:p>
          <a:p>
            <a:pPr lvl="1"/>
            <a:r>
              <a:rPr lang="en-US" dirty="0" smtClean="0"/>
              <a:t>Use tomato based sauces instead of cream based ones.</a:t>
            </a:r>
          </a:p>
          <a:p>
            <a:pPr lvl="1"/>
            <a:r>
              <a:rPr lang="en-US" dirty="0" smtClean="0"/>
              <a:t>Use reduced fat cheeses.</a:t>
            </a:r>
          </a:p>
          <a:p>
            <a:pPr lvl="1"/>
            <a:r>
              <a:rPr lang="en-US" dirty="0" smtClean="0"/>
              <a:t>Limit high fat condiments: ranch dressings , sour cream or other sauces.</a:t>
            </a:r>
          </a:p>
          <a:p>
            <a:pPr lvl="1"/>
            <a:r>
              <a:rPr lang="en-US" dirty="0" smtClean="0"/>
              <a:t>Eat out less!</a:t>
            </a:r>
            <a:endParaRPr lang="en-US" dirty="0"/>
          </a:p>
          <a:p>
            <a:r>
              <a:rPr lang="en-US" dirty="0" smtClean="0"/>
              <a:t>Snacks:  </a:t>
            </a:r>
          </a:p>
          <a:p>
            <a:pPr lvl="1"/>
            <a:r>
              <a:rPr lang="en-US" dirty="0" smtClean="0"/>
              <a:t>more fruits and veggies!</a:t>
            </a:r>
          </a:p>
          <a:p>
            <a:pPr lvl="1"/>
            <a:r>
              <a:rPr lang="en-US" dirty="0" smtClean="0"/>
              <a:t>Less chips</a:t>
            </a:r>
          </a:p>
          <a:p>
            <a:pPr lvl="1"/>
            <a:r>
              <a:rPr lang="en-US" dirty="0" smtClean="0"/>
              <a:t>Unsalted nuts/seeds.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3135086"/>
            <a:ext cx="3256366" cy="2487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547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Good </a:t>
            </a:r>
            <a:r>
              <a:rPr lang="en-US" dirty="0" smtClean="0"/>
              <a:t>Fats at: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Breakfast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Add nuts/seeds to cereals or oatmeal.</a:t>
            </a:r>
          </a:p>
          <a:p>
            <a:pPr lvl="1"/>
            <a:r>
              <a:rPr lang="en-US" dirty="0" smtClean="0"/>
              <a:t>Use avocado in smoothies or on eggs.</a:t>
            </a:r>
          </a:p>
          <a:p>
            <a:pPr lvl="1"/>
            <a:r>
              <a:rPr lang="en-US" dirty="0" smtClean="0"/>
              <a:t>Add fish to breakfast.</a:t>
            </a:r>
            <a:endParaRPr lang="en-US" dirty="0"/>
          </a:p>
          <a:p>
            <a:r>
              <a:rPr lang="en-US" dirty="0"/>
              <a:t>Lunch/Dinner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Include more fish (tuna/salmon)</a:t>
            </a:r>
          </a:p>
          <a:p>
            <a:pPr lvl="1"/>
            <a:r>
              <a:rPr lang="en-US" dirty="0" smtClean="0"/>
              <a:t>Use olive or canola oils to sauté</a:t>
            </a:r>
          </a:p>
          <a:p>
            <a:pPr lvl="1"/>
            <a:r>
              <a:rPr lang="en-US" dirty="0" smtClean="0"/>
              <a:t>Use oil based salad dressings.</a:t>
            </a:r>
          </a:p>
          <a:p>
            <a:pPr lvl="1"/>
            <a:r>
              <a:rPr lang="en-US" dirty="0" smtClean="0"/>
              <a:t>Add  nuts to salads, pasta dishes or stir fry’s.</a:t>
            </a:r>
            <a:endParaRPr lang="en-US" dirty="0"/>
          </a:p>
          <a:p>
            <a:r>
              <a:rPr lang="en-US" dirty="0" smtClean="0"/>
              <a:t>Snacks:</a:t>
            </a:r>
          </a:p>
          <a:p>
            <a:pPr lvl="1"/>
            <a:r>
              <a:rPr lang="en-US" dirty="0" smtClean="0"/>
              <a:t>Nuts/nut butters.</a:t>
            </a:r>
          </a:p>
          <a:p>
            <a:pPr lvl="1"/>
            <a:r>
              <a:rPr lang="en-US" dirty="0" smtClean="0"/>
              <a:t>Guacamole and veggies</a:t>
            </a:r>
          </a:p>
          <a:p>
            <a:pPr lvl="1"/>
            <a:r>
              <a:rPr lang="en-US" dirty="0" smtClean="0"/>
              <a:t>Low fat tuna salad with veggie sticks.</a:t>
            </a:r>
          </a:p>
          <a:p>
            <a:pPr lvl="1"/>
            <a:r>
              <a:rPr lang="en-US" dirty="0" smtClean="0"/>
              <a:t>Hummus with veggies.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47" y="3363686"/>
            <a:ext cx="2646007" cy="1758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10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</a:t>
            </a:r>
            <a:r>
              <a:rPr lang="en-US" dirty="0" smtClean="0"/>
              <a:t>Sugars at: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Breakfast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Use low sugar cereals, breakfast bars and plain yogurts.</a:t>
            </a:r>
          </a:p>
          <a:p>
            <a:pPr lvl="1"/>
            <a:r>
              <a:rPr lang="en-US" dirty="0" smtClean="0"/>
              <a:t>Use fruit instead of syrup for pancakes/waffles.</a:t>
            </a:r>
          </a:p>
          <a:p>
            <a:pPr lvl="1"/>
            <a:r>
              <a:rPr lang="en-US" dirty="0" smtClean="0"/>
              <a:t>Eat fruit instead of drink juice.</a:t>
            </a:r>
          </a:p>
          <a:p>
            <a:pPr lvl="1"/>
            <a:r>
              <a:rPr lang="en-US" dirty="0" smtClean="0"/>
              <a:t>Use unsweetened milks.</a:t>
            </a:r>
            <a:endParaRPr lang="en-US" dirty="0"/>
          </a:p>
          <a:p>
            <a:r>
              <a:rPr lang="en-US" dirty="0"/>
              <a:t>Lunch/Dinner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Have more fruit for dessert.</a:t>
            </a:r>
          </a:p>
          <a:p>
            <a:pPr lvl="1"/>
            <a:r>
              <a:rPr lang="en-US" dirty="0" smtClean="0"/>
              <a:t>Limit sweet sauces.</a:t>
            </a:r>
          </a:p>
          <a:p>
            <a:pPr lvl="1"/>
            <a:r>
              <a:rPr lang="en-US" dirty="0" smtClean="0"/>
              <a:t>Drink water instead of soda or other sweet drinks.</a:t>
            </a:r>
            <a:endParaRPr lang="en-US" dirty="0"/>
          </a:p>
          <a:p>
            <a:r>
              <a:rPr lang="en-US" dirty="0" smtClean="0"/>
              <a:t>Snacks:</a:t>
            </a:r>
          </a:p>
          <a:p>
            <a:pPr lvl="1"/>
            <a:r>
              <a:rPr lang="en-US" dirty="0" smtClean="0"/>
              <a:t>Eat more fruits/veggies.</a:t>
            </a:r>
          </a:p>
          <a:p>
            <a:pPr lvl="1"/>
            <a:r>
              <a:rPr lang="en-US" dirty="0" smtClean="0"/>
              <a:t>Check labels of snack foods and switch out for products with lower numbers.</a:t>
            </a:r>
          </a:p>
          <a:p>
            <a:pPr lvl="1"/>
            <a:r>
              <a:rPr lang="en-US" dirty="0" smtClean="0"/>
              <a:t>Drink water!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53" y="2754085"/>
            <a:ext cx="3067958" cy="3309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34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Recommendations: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 Consume </a:t>
            </a:r>
            <a:r>
              <a:rPr lang="en-US" sz="2800" dirty="0"/>
              <a:t>a healthy eating pattern that accounts for all foods and beverages within an appropriate calorie level.</a:t>
            </a:r>
            <a:r>
              <a:rPr lang="en-US" sz="2800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53" y="2741457"/>
            <a:ext cx="3758520" cy="250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13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</a:t>
            </a:r>
            <a:r>
              <a:rPr lang="en-US" dirty="0" smtClean="0"/>
              <a:t>Sodium at: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Breakfast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Add pepper, Mrs. Dash to eggs/potatoes instead of salt.</a:t>
            </a:r>
          </a:p>
          <a:p>
            <a:pPr lvl="1"/>
            <a:r>
              <a:rPr lang="en-US" dirty="0" smtClean="0"/>
              <a:t>Use lower sodium breakfast meats.</a:t>
            </a:r>
          </a:p>
          <a:p>
            <a:pPr lvl="1"/>
            <a:r>
              <a:rPr lang="en-US" dirty="0" smtClean="0"/>
              <a:t>Check breads/pastries/biscuits (these can carry a lot of sodium).</a:t>
            </a:r>
            <a:endParaRPr lang="en-US" dirty="0"/>
          </a:p>
          <a:p>
            <a:r>
              <a:rPr lang="en-US" dirty="0"/>
              <a:t>Lunch/Dinner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Rinse canned foods.</a:t>
            </a:r>
          </a:p>
          <a:p>
            <a:pPr lvl="1"/>
            <a:r>
              <a:rPr lang="en-US" dirty="0" smtClean="0"/>
              <a:t>Limit added salt: instead use other flavor enhancers. </a:t>
            </a:r>
          </a:p>
          <a:p>
            <a:pPr lvl="1"/>
            <a:r>
              <a:rPr lang="en-US" dirty="0" smtClean="0"/>
              <a:t>Limit sauces, condiments, ketchup etc.</a:t>
            </a:r>
          </a:p>
          <a:p>
            <a:pPr lvl="1"/>
            <a:r>
              <a:rPr lang="en-US" dirty="0" smtClean="0"/>
              <a:t>Limit fast foods/frozen foods.</a:t>
            </a:r>
          </a:p>
          <a:p>
            <a:pPr lvl="1"/>
            <a:r>
              <a:rPr lang="en-US" dirty="0" smtClean="0"/>
              <a:t>Use lower sodium deli meats and cheeses.</a:t>
            </a:r>
            <a:endParaRPr lang="en-US" dirty="0"/>
          </a:p>
          <a:p>
            <a:r>
              <a:rPr lang="en-US" dirty="0" smtClean="0"/>
              <a:t>Snacks:</a:t>
            </a:r>
          </a:p>
          <a:p>
            <a:pPr lvl="1"/>
            <a:r>
              <a:rPr lang="en-US" dirty="0" smtClean="0"/>
              <a:t>Use unsalted nuts</a:t>
            </a:r>
          </a:p>
          <a:p>
            <a:pPr lvl="1"/>
            <a:r>
              <a:rPr lang="en-US" dirty="0" smtClean="0"/>
              <a:t>More fruits/veggies</a:t>
            </a:r>
          </a:p>
          <a:p>
            <a:pPr lvl="1"/>
            <a:r>
              <a:rPr lang="en-US" dirty="0" smtClean="0"/>
              <a:t>Eat Low fat, low sugar yogurt</a:t>
            </a:r>
          </a:p>
          <a:p>
            <a:pPr lvl="1"/>
            <a:r>
              <a:rPr lang="en-US" dirty="0" smtClean="0"/>
              <a:t>Reduced sodium crackers, popcorn etc.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39" y="2745712"/>
            <a:ext cx="2605263" cy="2766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519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Enhancers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Herbs (fresh/dried)</a:t>
            </a:r>
          </a:p>
          <a:p>
            <a:r>
              <a:rPr lang="en-US" dirty="0" smtClean="0"/>
              <a:t>Spices</a:t>
            </a:r>
          </a:p>
          <a:p>
            <a:r>
              <a:rPr lang="en-US" dirty="0" smtClean="0"/>
              <a:t>Mrs. Dash</a:t>
            </a:r>
          </a:p>
          <a:p>
            <a:r>
              <a:rPr lang="en-US" dirty="0" smtClean="0"/>
              <a:t>Vinegars</a:t>
            </a:r>
          </a:p>
          <a:p>
            <a:r>
              <a:rPr lang="en-US" dirty="0" smtClean="0"/>
              <a:t>Fruit-juice: citrus, pineapple, apple </a:t>
            </a:r>
          </a:p>
          <a:p>
            <a:r>
              <a:rPr lang="en-US" dirty="0" smtClean="0"/>
              <a:t>Extracts: vanilla, almond, lemon etc. </a:t>
            </a:r>
          </a:p>
          <a:p>
            <a:r>
              <a:rPr lang="en-US" dirty="0" smtClean="0"/>
              <a:t>Garlic powder or fresh garlic, onion or onion powder (not salts)</a:t>
            </a:r>
          </a:p>
          <a:p>
            <a:r>
              <a:rPr lang="en-US" dirty="0" smtClean="0"/>
              <a:t>Lower sodium condiments: soy sauces, Mrs. Dash Marinades etc.</a:t>
            </a:r>
          </a:p>
          <a:p>
            <a:r>
              <a:rPr lang="en-US" dirty="0" smtClean="0"/>
              <a:t>Oils: walnut, sesame seed, pumpkin etc. </a:t>
            </a:r>
          </a:p>
          <a:p>
            <a:r>
              <a:rPr lang="en-US" dirty="0" smtClean="0"/>
              <a:t>Cooking Methods like: roasting, toasting, grilling etc. </a:t>
            </a:r>
          </a:p>
        </p:txBody>
      </p:sp>
    </p:spTree>
    <p:extLst>
      <p:ext uri="{BB962C8B-B14F-4D97-AF65-F5344CB8AC3E}">
        <p14:creationId xmlns:p14="http://schemas.microsoft.com/office/powerpoint/2010/main" val="907004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</a:t>
            </a:r>
            <a:r>
              <a:rPr lang="en-US" dirty="0" smtClean="0"/>
              <a:t>Healthy </a:t>
            </a:r>
            <a:r>
              <a:rPr lang="en-US" dirty="0"/>
              <a:t>R</a:t>
            </a:r>
            <a:r>
              <a:rPr lang="en-US" dirty="0" smtClean="0"/>
              <a:t>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Cooking Matters</a:t>
            </a:r>
          </a:p>
          <a:p>
            <a:r>
              <a:rPr lang="en-US" dirty="0" smtClean="0"/>
              <a:t>Cooking Light</a:t>
            </a:r>
          </a:p>
          <a:p>
            <a:r>
              <a:rPr lang="en-US" dirty="0" smtClean="0"/>
              <a:t>American Heart Association</a:t>
            </a:r>
          </a:p>
          <a:p>
            <a:r>
              <a:rPr lang="en-US" dirty="0" smtClean="0"/>
              <a:t>American Diabetes Association</a:t>
            </a:r>
          </a:p>
          <a:p>
            <a:r>
              <a:rPr lang="en-US" dirty="0" smtClean="0"/>
              <a:t>MyPlate.gov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74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Vegetable </a:t>
            </a:r>
            <a:r>
              <a:rPr lang="en-US" dirty="0" smtClean="0"/>
              <a:t>Salad- Cooking Matters</a:t>
            </a:r>
            <a:endParaRPr lang="en-US" dirty="0" smtClean="0"/>
          </a:p>
          <a:p>
            <a:r>
              <a:rPr lang="en-US" dirty="0" smtClean="0"/>
              <a:t>Website: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cookingmatters.org/recipes/fall-vegetable-salad</a:t>
            </a:r>
            <a:endParaRPr lang="en-US" dirty="0" smtClean="0"/>
          </a:p>
          <a:p>
            <a:r>
              <a:rPr lang="en-US" dirty="0" smtClean="0"/>
              <a:t>Lifestyle Medicine and CHC currently host CM classes for </a:t>
            </a:r>
            <a:r>
              <a:rPr lang="en-US" dirty="0" smtClean="0"/>
              <a:t>families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Great resource for families in the community.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99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89" y="399472"/>
            <a:ext cx="9601200" cy="1485900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Vegetable Salad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62545"/>
            <a:ext cx="4733636" cy="50245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Serves 8 (1 cup serving)</a:t>
            </a:r>
          </a:p>
          <a:p>
            <a:pPr marL="0" indent="0">
              <a:buNone/>
            </a:pPr>
            <a:r>
              <a:rPr lang="en-US" b="1" dirty="0" smtClean="0"/>
              <a:t>INGREDIENTS:</a:t>
            </a:r>
          </a:p>
          <a:p>
            <a:r>
              <a:rPr lang="en-US" dirty="0" smtClean="0"/>
              <a:t>1 cup barley, whole grain couscous, or quinoa</a:t>
            </a:r>
          </a:p>
          <a:p>
            <a:r>
              <a:rPr lang="en-US" dirty="0" smtClean="0"/>
              <a:t>1 medium bulb fennel</a:t>
            </a:r>
          </a:p>
          <a:p>
            <a:r>
              <a:rPr lang="en-US" dirty="0" smtClean="0"/>
              <a:t>1 bunch hearty greens, such as kale, chard, collard greens or beet greens</a:t>
            </a:r>
          </a:p>
          <a:p>
            <a:r>
              <a:rPr lang="en-US" dirty="0" smtClean="0"/>
              <a:t>1 small beet</a:t>
            </a:r>
          </a:p>
          <a:p>
            <a:r>
              <a:rPr lang="en-US" dirty="0" smtClean="0"/>
              <a:t>1 medium, firm apple</a:t>
            </a:r>
          </a:p>
          <a:p>
            <a:r>
              <a:rPr lang="en-US" dirty="0" smtClean="0"/>
              <a:t>1 clove garlic</a:t>
            </a:r>
          </a:p>
          <a:p>
            <a:r>
              <a:rPr lang="en-US" dirty="0" smtClean="0"/>
              <a:t>½ cup nuts or seeds, such as pecans, almonds or walnuts</a:t>
            </a:r>
          </a:p>
          <a:p>
            <a:r>
              <a:rPr lang="en-US" dirty="0" smtClean="0"/>
              <a:t>1 medium lemon</a:t>
            </a:r>
          </a:p>
          <a:p>
            <a:r>
              <a:rPr lang="en-US" dirty="0" smtClean="0"/>
              <a:t>¼ cup cider vinegar</a:t>
            </a:r>
          </a:p>
          <a:p>
            <a:r>
              <a:rPr lang="en-US" dirty="0" smtClean="0"/>
              <a:t>1 tablespoon Dijon Mustard</a:t>
            </a:r>
          </a:p>
          <a:p>
            <a:r>
              <a:rPr lang="en-US" dirty="0" smtClean="0"/>
              <a:t>¼ cup canola oil</a:t>
            </a:r>
          </a:p>
          <a:p>
            <a:r>
              <a:rPr lang="en-US" dirty="0" smtClean="0"/>
              <a:t>¼ teaspoon salt</a:t>
            </a:r>
          </a:p>
          <a:p>
            <a:r>
              <a:rPr lang="en-US" dirty="0" smtClean="0"/>
              <a:t>¼ teaspoon ground black pepper</a:t>
            </a:r>
          </a:p>
          <a:p>
            <a:r>
              <a:rPr lang="en-US" dirty="0" smtClean="0"/>
              <a:t>Optional:  2 oz. cheese, such as blue, goat or cheddar cheese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1662545"/>
            <a:ext cx="4595179" cy="42048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INSTRUCTIONS: </a:t>
            </a:r>
          </a:p>
          <a:p>
            <a:pPr marL="457200" indent="-457200">
              <a:buAutoNum type="arabicPeriod"/>
            </a:pPr>
            <a:r>
              <a:rPr lang="en-US" dirty="0" smtClean="0"/>
              <a:t>Cook grains according to package directions.  Transfer to a large bowl.  Prepare rest of salad while you let grains cool completely.</a:t>
            </a:r>
          </a:p>
          <a:p>
            <a:pPr marL="457200" indent="-457200">
              <a:buAutoNum type="arabicPeriod"/>
            </a:pPr>
            <a:r>
              <a:rPr lang="en-US" dirty="0" smtClean="0"/>
              <a:t>Rinse fennel, greens, beet and apple.</a:t>
            </a:r>
          </a:p>
          <a:p>
            <a:pPr marL="457200" indent="-457200">
              <a:buAutoNum type="arabicPeriod"/>
            </a:pPr>
            <a:r>
              <a:rPr lang="en-US" dirty="0" smtClean="0"/>
              <a:t>Cut any long stalks and fronds off fennel. Quarter fennel and cut out core.  Slice thinly.</a:t>
            </a:r>
          </a:p>
          <a:p>
            <a:pPr marL="457200" indent="-457200">
              <a:buAutoNum type="arabicPeriod"/>
            </a:pPr>
            <a:r>
              <a:rPr lang="en-US" dirty="0" smtClean="0"/>
              <a:t>Remove stems from greens.  Stack leaves together, roll into a thick, log and slice thinly.</a:t>
            </a:r>
          </a:p>
          <a:p>
            <a:pPr marL="457200" indent="-457200">
              <a:buAutoNum type="arabicPeriod"/>
            </a:pPr>
            <a:r>
              <a:rPr lang="en-US" dirty="0" smtClean="0"/>
              <a:t>Peel and cut beet into ¼ inch cubes.  Cut apple into ¼ inch cubes.</a:t>
            </a:r>
          </a:p>
          <a:p>
            <a:pPr marL="457200" indent="-457200">
              <a:buAutoNum type="arabicPeriod"/>
            </a:pPr>
            <a:r>
              <a:rPr lang="en-US" dirty="0" smtClean="0"/>
              <a:t>Pell and mince garlic.</a:t>
            </a:r>
          </a:p>
          <a:p>
            <a:pPr marL="457200" indent="-457200">
              <a:buAutoNum type="arabicPeriod"/>
            </a:pPr>
            <a:r>
              <a:rPr lang="en-US" dirty="0" smtClean="0"/>
              <a:t>If using, crumble cheese or cut into ¼ inch cubes.</a:t>
            </a:r>
          </a:p>
          <a:p>
            <a:pPr marL="457200" indent="-457200">
              <a:buAutoNum type="arabicPeriod"/>
            </a:pPr>
            <a:r>
              <a:rPr lang="en-US" dirty="0" smtClean="0"/>
              <a:t>In a small skillet over medium heat, toast nuts. Cook until fragrant 3-5 minutes.</a:t>
            </a:r>
          </a:p>
          <a:p>
            <a:pPr marL="457200" indent="-457200">
              <a:buAutoNum type="arabicPeriod"/>
            </a:pPr>
            <a:r>
              <a:rPr lang="en-US" dirty="0" smtClean="0"/>
              <a:t>Rinse and cut lemon in half.  In a small bowl, squeeze juice, discard any seeds.</a:t>
            </a:r>
          </a:p>
          <a:p>
            <a:pPr marL="457200" indent="-457200">
              <a:buAutoNum type="arabicPeriod"/>
            </a:pPr>
            <a:r>
              <a:rPr lang="en-US" dirty="0" smtClean="0"/>
              <a:t>Add vinegar, minced garlic and mustard to lemon juice.  Whisk with a fork to combine.  While whisking, slowly drizzle in oil.  Season with salt and pepper.</a:t>
            </a:r>
          </a:p>
          <a:p>
            <a:pPr marL="457200" indent="-457200">
              <a:buAutoNum type="arabicPeriod"/>
            </a:pPr>
            <a:r>
              <a:rPr lang="en-US" dirty="0" smtClean="0"/>
              <a:t>When grains are cool, add fennel, greens, beet and apple. Drizzle with dressing and toss to combine.  Sprinkle with the toasted nuts and cheese if using.  </a:t>
            </a:r>
          </a:p>
        </p:txBody>
      </p:sp>
    </p:spTree>
    <p:extLst>
      <p:ext uri="{BB962C8B-B14F-4D97-AF65-F5344CB8AC3E}">
        <p14:creationId xmlns:p14="http://schemas.microsoft.com/office/powerpoint/2010/main" val="3419186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0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smtClean="0"/>
              <a:t>Healthy Eating Pattern Includes: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572000" cy="823912"/>
          </a:xfrm>
        </p:spPr>
        <p:txBody>
          <a:bodyPr/>
          <a:lstStyle/>
          <a:p>
            <a:r>
              <a:rPr lang="en-US" dirty="0" smtClean="0"/>
              <a:t>2. A </a:t>
            </a:r>
            <a:r>
              <a:rPr lang="en-US" dirty="0" smtClean="0"/>
              <a:t>variety of vegetables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5153414" cy="2562193"/>
          </a:xfrm>
        </p:spPr>
        <p:txBody>
          <a:bodyPr>
            <a:normAutofit/>
          </a:bodyPr>
          <a:lstStyle/>
          <a:p>
            <a:r>
              <a:rPr lang="en-US" dirty="0" smtClean="0"/>
              <a:t> from all the subgroups:</a:t>
            </a:r>
          </a:p>
          <a:p>
            <a:pPr lvl="1"/>
            <a:r>
              <a:rPr lang="en-US" dirty="0"/>
              <a:t>dark </a:t>
            </a:r>
            <a:r>
              <a:rPr lang="en-US" dirty="0" smtClean="0"/>
              <a:t>green</a:t>
            </a:r>
          </a:p>
          <a:p>
            <a:pPr lvl="1"/>
            <a:r>
              <a:rPr lang="en-US" dirty="0" smtClean="0"/>
              <a:t>red </a:t>
            </a:r>
            <a:r>
              <a:rPr lang="en-US" dirty="0"/>
              <a:t>and </a:t>
            </a:r>
            <a:r>
              <a:rPr lang="en-US" dirty="0" smtClean="0"/>
              <a:t>orange</a:t>
            </a:r>
          </a:p>
          <a:p>
            <a:pPr lvl="1"/>
            <a:r>
              <a:rPr lang="en-US" dirty="0" smtClean="0"/>
              <a:t>legumes </a:t>
            </a:r>
            <a:r>
              <a:rPr lang="en-US" dirty="0"/>
              <a:t>(beans and </a:t>
            </a:r>
            <a:r>
              <a:rPr lang="en-US" dirty="0" smtClean="0"/>
              <a:t>peas)</a:t>
            </a:r>
          </a:p>
          <a:p>
            <a:pPr lvl="1"/>
            <a:r>
              <a:rPr lang="en-US" dirty="0" smtClean="0"/>
              <a:t>starchy</a:t>
            </a:r>
            <a:r>
              <a:rPr lang="en-US" dirty="0"/>
              <a:t>, </a:t>
            </a:r>
            <a:r>
              <a:rPr lang="en-US" dirty="0" smtClean="0"/>
              <a:t>(corn, </a:t>
            </a:r>
            <a:r>
              <a:rPr lang="en-US" dirty="0" smtClean="0"/>
              <a:t>potatoes- sweet potatoes)</a:t>
            </a:r>
            <a:endParaRPr lang="en-US" dirty="0" smtClean="0"/>
          </a:p>
          <a:p>
            <a:pPr lvl="1"/>
            <a:r>
              <a:rPr lang="en-US" dirty="0" smtClean="0"/>
              <a:t>Other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3. Fruits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specially </a:t>
            </a:r>
            <a:r>
              <a:rPr lang="en-US" dirty="0"/>
              <a:t>whole fruits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53" y="4146421"/>
            <a:ext cx="2132635" cy="1642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44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Healthy Eating Pattern </a:t>
            </a:r>
            <a:r>
              <a:rPr lang="en-US" b="1" dirty="0" smtClean="0"/>
              <a:t>Includes: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 Grains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At least ½ of which are whole grains.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20" y="3010669"/>
            <a:ext cx="2773126" cy="1925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83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Healthy Eating Pattern Includes: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2340864"/>
            <a:ext cx="5279571" cy="8239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5. Fat-free </a:t>
            </a:r>
            <a:r>
              <a:rPr lang="en-US" dirty="0"/>
              <a:t>or low-fat dairy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Including</a:t>
            </a:r>
          </a:p>
          <a:p>
            <a:pPr lvl="1"/>
            <a:r>
              <a:rPr lang="en-US" dirty="0"/>
              <a:t>Milk</a:t>
            </a:r>
          </a:p>
          <a:p>
            <a:pPr lvl="1"/>
            <a:r>
              <a:rPr lang="en-US" dirty="0"/>
              <a:t>Yogurt </a:t>
            </a:r>
          </a:p>
          <a:p>
            <a:pPr lvl="1"/>
            <a:r>
              <a:rPr lang="en-US" dirty="0"/>
              <a:t>Cheese</a:t>
            </a:r>
          </a:p>
          <a:p>
            <a:pPr lvl="1"/>
            <a:r>
              <a:rPr lang="en-US" dirty="0"/>
              <a:t>And/or fortified soy beverages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66" y="2882200"/>
            <a:ext cx="3102841" cy="2064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73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Healthy Eating Pattern </a:t>
            </a:r>
            <a:r>
              <a:rPr lang="en-US" b="1" dirty="0" smtClean="0"/>
              <a:t>Includes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A </a:t>
            </a:r>
            <a:r>
              <a:rPr lang="en-US" dirty="0"/>
              <a:t>variety of protein </a:t>
            </a:r>
            <a:r>
              <a:rPr lang="en-US" dirty="0" smtClean="0"/>
              <a:t>foods: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Seafood</a:t>
            </a:r>
          </a:p>
          <a:p>
            <a:r>
              <a:rPr lang="en-US" dirty="0"/>
              <a:t>L</a:t>
            </a:r>
            <a:r>
              <a:rPr lang="en-US" dirty="0" smtClean="0"/>
              <a:t>ean </a:t>
            </a:r>
            <a:r>
              <a:rPr lang="en-US" dirty="0"/>
              <a:t>meats and </a:t>
            </a:r>
            <a:r>
              <a:rPr lang="en-US" dirty="0" smtClean="0"/>
              <a:t>poultry </a:t>
            </a:r>
          </a:p>
          <a:p>
            <a:r>
              <a:rPr lang="en-US" dirty="0"/>
              <a:t>E</a:t>
            </a:r>
            <a:r>
              <a:rPr lang="en-US" dirty="0" smtClean="0"/>
              <a:t>ggs </a:t>
            </a:r>
          </a:p>
          <a:p>
            <a:r>
              <a:rPr lang="en-US" dirty="0"/>
              <a:t>L</a:t>
            </a:r>
            <a:r>
              <a:rPr lang="en-US" dirty="0" smtClean="0"/>
              <a:t>egumes </a:t>
            </a:r>
            <a:r>
              <a:rPr lang="en-US" dirty="0"/>
              <a:t>(</a:t>
            </a:r>
            <a:r>
              <a:rPr lang="en-US" dirty="0" smtClean="0"/>
              <a:t>beans, lentils </a:t>
            </a:r>
            <a:r>
              <a:rPr lang="en-US" dirty="0"/>
              <a:t>and </a:t>
            </a:r>
            <a:r>
              <a:rPr lang="en-US" dirty="0" smtClean="0"/>
              <a:t>peas)</a:t>
            </a:r>
          </a:p>
          <a:p>
            <a:r>
              <a:rPr lang="en-US" dirty="0"/>
              <a:t>N</a:t>
            </a:r>
            <a:r>
              <a:rPr lang="en-US" dirty="0" smtClean="0"/>
              <a:t>uts</a:t>
            </a:r>
            <a:r>
              <a:rPr lang="en-US" dirty="0"/>
              <a:t>, </a:t>
            </a:r>
            <a:r>
              <a:rPr lang="en-US" dirty="0" smtClean="0"/>
              <a:t>seeds</a:t>
            </a:r>
          </a:p>
          <a:p>
            <a:r>
              <a:rPr lang="en-US" dirty="0"/>
              <a:t>S</a:t>
            </a:r>
            <a:r>
              <a:rPr lang="en-US" dirty="0" smtClean="0"/>
              <a:t>oy </a:t>
            </a:r>
            <a:r>
              <a:rPr lang="en-US" dirty="0"/>
              <a:t>products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2809653"/>
            <a:ext cx="3904673" cy="2651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90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Healthy Eating Pattern Includes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 Oils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Unsaturated</a:t>
            </a:r>
          </a:p>
          <a:p>
            <a:pPr lvl="1"/>
            <a:r>
              <a:rPr lang="en-US" dirty="0"/>
              <a:t>Canola</a:t>
            </a:r>
          </a:p>
          <a:p>
            <a:pPr lvl="1"/>
            <a:r>
              <a:rPr lang="en-US" dirty="0"/>
              <a:t>Olive</a:t>
            </a:r>
          </a:p>
          <a:p>
            <a:pPr lvl="1"/>
            <a:r>
              <a:rPr lang="en-US" dirty="0" smtClean="0"/>
              <a:t>Peanut, grapeseed, soy </a:t>
            </a:r>
            <a:endParaRPr lang="en-US" dirty="0"/>
          </a:p>
          <a:p>
            <a:pPr lvl="1"/>
            <a:r>
              <a:rPr lang="en-US" dirty="0"/>
              <a:t>Fish</a:t>
            </a:r>
          </a:p>
          <a:p>
            <a:pPr lvl="1"/>
            <a:r>
              <a:rPr lang="en-US" dirty="0"/>
              <a:t>Nuts</a:t>
            </a:r>
          </a:p>
          <a:p>
            <a:pPr lvl="1"/>
            <a:r>
              <a:rPr lang="en-US" dirty="0" smtClean="0"/>
              <a:t>Avocados</a:t>
            </a:r>
          </a:p>
          <a:p>
            <a:pPr lvl="1"/>
            <a:r>
              <a:rPr lang="en-US" dirty="0" smtClean="0"/>
              <a:t>Olives (high in sodium)</a:t>
            </a:r>
            <a:endParaRPr lang="en-US" dirty="0"/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92" y="2752820"/>
            <a:ext cx="3462466" cy="25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66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414" y="685800"/>
            <a:ext cx="9601200" cy="1485900"/>
          </a:xfrm>
        </p:spPr>
        <p:txBody>
          <a:bodyPr/>
          <a:lstStyle/>
          <a:p>
            <a:r>
              <a:rPr lang="en-US" b="1" dirty="0"/>
              <a:t>A </a:t>
            </a:r>
            <a:r>
              <a:rPr lang="en-US" b="1" dirty="0" smtClean="0"/>
              <a:t>Healthy Eating Pattern Limits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613564" cy="823912"/>
          </a:xfrm>
        </p:spPr>
        <p:txBody>
          <a:bodyPr/>
          <a:lstStyle/>
          <a:p>
            <a:r>
              <a:rPr lang="en-US" dirty="0" smtClean="0"/>
              <a:t>8.Saturated </a:t>
            </a:r>
            <a:r>
              <a:rPr lang="en-US" dirty="0" smtClean="0"/>
              <a:t>Fats and Trans Fats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713514" cy="25621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10% daily calories:</a:t>
            </a:r>
          </a:p>
          <a:p>
            <a:pPr marL="530352" lvl="1" indent="0">
              <a:buNone/>
            </a:pPr>
            <a:r>
              <a:rPr lang="en-US" dirty="0" smtClean="0"/>
              <a:t>2,000 calories per day</a:t>
            </a:r>
          </a:p>
          <a:p>
            <a:pPr marL="530352" lvl="1" indent="0">
              <a:buNone/>
            </a:pPr>
            <a:r>
              <a:rPr lang="en-US" dirty="0" smtClean="0"/>
              <a:t>=  22 grams/day</a:t>
            </a:r>
          </a:p>
          <a:p>
            <a:pPr marL="530352" lvl="1" indent="0">
              <a:buNone/>
            </a:pPr>
            <a:endParaRPr lang="en-US" dirty="0" smtClean="0"/>
          </a:p>
          <a:p>
            <a:pPr marL="530352" lvl="1" indent="0">
              <a:buNone/>
            </a:pPr>
            <a:r>
              <a:rPr lang="en-US" dirty="0" smtClean="0"/>
              <a:t>Chipotle </a:t>
            </a:r>
            <a:r>
              <a:rPr lang="en-US" dirty="0"/>
              <a:t>chicken salad bowl with brown rice, black beans, grilled veggies, cheese, sour cream, </a:t>
            </a:r>
            <a:r>
              <a:rPr lang="en-US" dirty="0" smtClean="0"/>
              <a:t>guacamole, </a:t>
            </a:r>
            <a:r>
              <a:rPr lang="en-US" dirty="0"/>
              <a:t>vinaigrette</a:t>
            </a:r>
          </a:p>
          <a:p>
            <a:pPr marL="530352" lvl="1" indent="0">
              <a:buNone/>
            </a:pPr>
            <a:r>
              <a:rPr lang="en-US" b="1" dirty="0"/>
              <a:t>24 grams </a:t>
            </a:r>
            <a:r>
              <a:rPr lang="en-US" dirty="0"/>
              <a:t>(also 1,300 </a:t>
            </a:r>
            <a:r>
              <a:rPr lang="en-US" dirty="0"/>
              <a:t>cals</a:t>
            </a:r>
            <a:r>
              <a:rPr lang="en-US" dirty="0"/>
              <a:t>.)</a:t>
            </a:r>
          </a:p>
          <a:p>
            <a:pPr marL="530352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3"/>
            <a:ext cx="4443984" cy="9643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Butter, whole milk, meats that aren’t lean, fast foods, pastries etc.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30352" lvl="1" indent="0">
              <a:buNone/>
            </a:pPr>
            <a:endParaRPr lang="en-US" dirty="0" smtClean="0"/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86" y="3725874"/>
            <a:ext cx="2857500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49218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927</TotalTime>
  <Words>1907</Words>
  <Application>Microsoft Office PowerPoint</Application>
  <PresentationFormat>Custom</PresentationFormat>
  <Paragraphs>326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Crop</vt:lpstr>
      <vt:lpstr>Healthy cooking and eating</vt:lpstr>
      <vt:lpstr>Welcome!</vt:lpstr>
      <vt:lpstr>Key Recommendations:</vt:lpstr>
      <vt:lpstr>A Healthy Eating Pattern Includes:</vt:lpstr>
      <vt:lpstr>A Healthy Eating Pattern Includes:</vt:lpstr>
      <vt:lpstr>A Healthy Eating Pattern Includes:</vt:lpstr>
      <vt:lpstr>A Healthy Eating Pattern Includes</vt:lpstr>
      <vt:lpstr>A Healthy Eating Pattern Includes</vt:lpstr>
      <vt:lpstr>A Healthy Eating Pattern Limits:</vt:lpstr>
      <vt:lpstr>A Healthy Eating Pattern Limits:</vt:lpstr>
      <vt:lpstr>A Healthy Eating Pattern Limits:</vt:lpstr>
      <vt:lpstr>USDA Plate Model</vt:lpstr>
      <vt:lpstr>Make ½ your plate fruits and veggies</vt:lpstr>
      <vt:lpstr>Make ½ your plate fruits and veggies</vt:lpstr>
      <vt:lpstr>Make half your grains whole  </vt:lpstr>
      <vt:lpstr>Vary your protein routine.</vt:lpstr>
      <vt:lpstr>Move to low-fat or fat-free milk or  yogurt.</vt:lpstr>
      <vt:lpstr>Drink and eat less sodium, saturated fat and added sugars.</vt:lpstr>
      <vt:lpstr>Next Steps</vt:lpstr>
      <vt:lpstr>Have a Plan for Healthy Eating</vt:lpstr>
      <vt:lpstr>Foods to Buy-Stocking your  Pantry</vt:lpstr>
      <vt:lpstr>Foods to Buy-Stocking your  Freezer</vt:lpstr>
      <vt:lpstr>Foods to Buy-Stocking Your  Fridge </vt:lpstr>
      <vt:lpstr>Cooking Safe:</vt:lpstr>
      <vt:lpstr>Increase Whole Grains at:</vt:lpstr>
      <vt:lpstr>Increase Fruits and Veggies at:</vt:lpstr>
      <vt:lpstr>Decrease Saturated Fats at: </vt:lpstr>
      <vt:lpstr>Increase Good Fats at:</vt:lpstr>
      <vt:lpstr>Lower Sugars at: </vt:lpstr>
      <vt:lpstr>Lower Sodium at: </vt:lpstr>
      <vt:lpstr>Flavor Enhancers</vt:lpstr>
      <vt:lpstr>Links to Healthy Recipes</vt:lpstr>
      <vt:lpstr>Today’s Recipe</vt:lpstr>
      <vt:lpstr>Fall Vegetable Salad  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cooking and eating</dc:title>
  <dc:creator>jessica</dc:creator>
  <cp:lastModifiedBy>Hildebrandt, Jessica</cp:lastModifiedBy>
  <cp:revision>89</cp:revision>
  <cp:lastPrinted>2016-11-10T00:56:08Z</cp:lastPrinted>
  <dcterms:created xsi:type="dcterms:W3CDTF">2016-10-31T18:33:51Z</dcterms:created>
  <dcterms:modified xsi:type="dcterms:W3CDTF">2016-11-10T19:49:17Z</dcterms:modified>
</cp:coreProperties>
</file>