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8" r:id="rId4"/>
    <p:sldId id="259" r:id="rId5"/>
    <p:sldId id="257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75974D7-7A03-4EA5-A230-2360FCC2D01A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32F7D0-2300-4175-AEA7-361BABC6C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74D7-7A03-4EA5-A230-2360FCC2D01A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F7D0-2300-4175-AEA7-361BABC6C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75974D7-7A03-4EA5-A230-2360FCC2D01A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132F7D0-2300-4175-AEA7-361BABC6C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74D7-7A03-4EA5-A230-2360FCC2D01A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32F7D0-2300-4175-AEA7-361BABC6C7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74D7-7A03-4EA5-A230-2360FCC2D01A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132F7D0-2300-4175-AEA7-361BABC6C7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5974D7-7A03-4EA5-A230-2360FCC2D01A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132F7D0-2300-4175-AEA7-361BABC6C7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5974D7-7A03-4EA5-A230-2360FCC2D01A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132F7D0-2300-4175-AEA7-361BABC6C7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74D7-7A03-4EA5-A230-2360FCC2D01A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32F7D0-2300-4175-AEA7-361BABC6C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74D7-7A03-4EA5-A230-2360FCC2D01A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32F7D0-2300-4175-AEA7-361BABC6C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74D7-7A03-4EA5-A230-2360FCC2D01A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32F7D0-2300-4175-AEA7-361BABC6C7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75974D7-7A03-4EA5-A230-2360FCC2D01A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132F7D0-2300-4175-AEA7-361BABC6C7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5974D7-7A03-4EA5-A230-2360FCC2D01A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132F7D0-2300-4175-AEA7-361BABC6C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Adams County Regional Transportation </a:t>
            </a:r>
            <a:br>
              <a:rPr lang="en-US" dirty="0" smtClean="0"/>
            </a:br>
            <a:r>
              <a:rPr lang="en-US" dirty="0" smtClean="0"/>
              <a:t>Priorities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Presentation to the </a:t>
            </a:r>
            <a:r>
              <a:rPr lang="en-US" dirty="0" smtClean="0"/>
              <a:t>Aurora Chamber Transportation Committee</a:t>
            </a:r>
            <a:endParaRPr lang="en-US" dirty="0" smtClean="0"/>
          </a:p>
          <a:p>
            <a:r>
              <a:rPr lang="en-US" dirty="0" smtClean="0"/>
              <a:t>September 7, </a:t>
            </a:r>
            <a:r>
              <a:rPr lang="en-US" dirty="0" smtClean="0"/>
              <a:t>2016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History of the Adams County Collaborative Transportation Planning Process</a:t>
            </a:r>
          </a:p>
          <a:p>
            <a:endParaRPr lang="en-US" dirty="0" smtClean="0"/>
          </a:p>
          <a:p>
            <a:r>
              <a:rPr lang="en-US" dirty="0" smtClean="0"/>
              <a:t>Regional Transportation Priorities</a:t>
            </a:r>
          </a:p>
          <a:p>
            <a:endParaRPr lang="en-US" dirty="0" smtClean="0"/>
          </a:p>
          <a:p>
            <a:r>
              <a:rPr lang="en-US" dirty="0" smtClean="0"/>
              <a:t>Potential Changes to the DRCOG Transportation Improvement Program (TIP) Funding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Collaborative Transportation </a:t>
            </a:r>
            <a:br>
              <a:rPr lang="en-US" dirty="0" smtClean="0"/>
            </a:br>
            <a:r>
              <a:rPr lang="en-US" dirty="0" smtClean="0"/>
              <a:t>Planning IGA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828800"/>
            <a:ext cx="8229600" cy="2362199"/>
          </a:xfrm>
        </p:spPr>
        <p:txBody>
          <a:bodyPr numCol="2">
            <a:normAutofit fontScale="47500" lnSpcReduction="20000"/>
          </a:bodyPr>
          <a:lstStyle/>
          <a:p>
            <a:r>
              <a:rPr lang="en-US" dirty="0" smtClean="0"/>
              <a:t> </a:t>
            </a:r>
            <a:r>
              <a:rPr lang="en-US" sz="5100" dirty="0" smtClean="0"/>
              <a:t>City of Arvada</a:t>
            </a:r>
          </a:p>
          <a:p>
            <a:r>
              <a:rPr lang="en-US" sz="5100" dirty="0" smtClean="0"/>
              <a:t> Town of Bennett</a:t>
            </a:r>
          </a:p>
          <a:p>
            <a:r>
              <a:rPr lang="en-US" sz="5100" dirty="0" smtClean="0"/>
              <a:t> City of Brighton</a:t>
            </a:r>
          </a:p>
          <a:p>
            <a:r>
              <a:rPr lang="en-US" sz="5100" dirty="0" smtClean="0"/>
              <a:t> City of Commerce City</a:t>
            </a:r>
          </a:p>
          <a:p>
            <a:endParaRPr lang="en-US" sz="5100" dirty="0" smtClean="0"/>
          </a:p>
          <a:p>
            <a:pPr>
              <a:buNone/>
            </a:pPr>
            <a:endParaRPr lang="en-US" sz="5100" dirty="0"/>
          </a:p>
          <a:p>
            <a:r>
              <a:rPr lang="en-US" sz="5100" dirty="0" smtClean="0"/>
              <a:t> City of of Federal Heights</a:t>
            </a:r>
          </a:p>
          <a:p>
            <a:r>
              <a:rPr lang="en-US" sz="5100" dirty="0" smtClean="0"/>
              <a:t> City of Northglenn</a:t>
            </a:r>
          </a:p>
          <a:p>
            <a:r>
              <a:rPr lang="en-US" sz="5100" dirty="0" smtClean="0"/>
              <a:t> City of Thornton</a:t>
            </a:r>
          </a:p>
          <a:p>
            <a:r>
              <a:rPr lang="en-US" sz="5100" dirty="0" smtClean="0"/>
              <a:t> City of Westminster</a:t>
            </a:r>
          </a:p>
          <a:p>
            <a:pPr>
              <a:buNone/>
            </a:pPr>
            <a:r>
              <a:rPr lang="en-US" sz="3400" dirty="0" smtClean="0"/>
              <a:t/>
            </a:r>
            <a:br>
              <a:rPr lang="en-US" sz="3400" dirty="0" smtClean="0"/>
            </a:br>
            <a:endParaRPr lang="en-US" sz="34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1148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Broomfield was a signatory of the IGA until becoming a City &amp; County in 2001, and Aurora informally participates when projects are identified in close proximity to the City.</a:t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Collaborative Transportation 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Planning IGA</a:t>
            </a:r>
          </a:p>
        </p:txBody>
      </p:sp>
      <p:sp>
        <p:nvSpPr>
          <p:cNvPr id="5" name="Title 1"/>
          <p:cNvSpPr>
            <a:spLocks noGrp="1"/>
          </p:cNvSpPr>
          <p:nvPr>
            <p:ph sz="quarter" idx="1"/>
          </p:nvPr>
        </p:nvSpPr>
        <p:spPr>
          <a:xfrm>
            <a:off x="514348" y="1600200"/>
            <a:ext cx="8308848" cy="4648200"/>
          </a:xfrm>
        </p:spPr>
        <p:txBody>
          <a:bodyPr>
            <a:normAutofit fontScale="82500" lnSpcReduction="20000"/>
          </a:bodyPr>
          <a:lstStyle/>
          <a:p>
            <a:pPr>
              <a:buNone/>
            </a:pPr>
            <a:r>
              <a:rPr lang="en-US" b="1" dirty="0" smtClean="0"/>
              <a:t>The IGA establishes:</a:t>
            </a:r>
          </a:p>
          <a:p>
            <a:endParaRPr lang="en-US" dirty="0"/>
          </a:p>
          <a:p>
            <a:pPr marL="514350" indent="-514350"/>
            <a:r>
              <a:rPr lang="en-US" dirty="0" smtClean="0"/>
              <a:t>How transportation planning efforts need to be coordinated.</a:t>
            </a:r>
          </a:p>
          <a:p>
            <a:pPr marL="514350" indent="-514350"/>
            <a:r>
              <a:rPr lang="en-US" dirty="0" smtClean="0"/>
              <a:t>Identifies a process for developing a list of Adams County's regional transportation priorities. </a:t>
            </a:r>
          </a:p>
          <a:p>
            <a:pPr marL="914400" lvl="1" indent="-514350"/>
            <a:r>
              <a:rPr lang="en-US" dirty="0" smtClean="0"/>
              <a:t>Priorities include improvements needed to state-owned roads &amp; bridges, transit, and Transportation Demand Management (TDM) projects.</a:t>
            </a:r>
          </a:p>
          <a:p>
            <a:pPr marL="514350" indent="-514350"/>
            <a:r>
              <a:rPr lang="en-US" dirty="0" smtClean="0"/>
              <a:t>The list is used to help facilitate project and funding requests with CDOT, RTD and DRCOG.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The original IGA was signed in 2000 and renewed in 2010.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014 Regional Prioriti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52400"/>
            <a:ext cx="9144000" cy="624674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305800" cy="1219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Status of Adams County’s </a:t>
            </a:r>
          </a:p>
          <a:p>
            <a:pPr algn="ctr">
              <a:buNone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Regional Transportation Priorities</a:t>
            </a:r>
            <a:endParaRPr lang="en-US" sz="4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2286000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0" y="1523991"/>
          <a:ext cx="6096001" cy="5334009"/>
        </p:xfrm>
        <a:graphic>
          <a:graphicData uri="http://schemas.openxmlformats.org/drawingml/2006/table">
            <a:tbl>
              <a:tblPr/>
              <a:tblGrid>
                <a:gridCol w="79118"/>
                <a:gridCol w="34761"/>
                <a:gridCol w="5982122"/>
              </a:tblGrid>
              <a:tr h="23703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Road &amp; Bridge Projects</a:t>
                      </a:r>
                    </a:p>
                  </a:txBody>
                  <a:tcPr marL="5826" marR="5826" marT="5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2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033">
                <a:tc rowSpan="9" grid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5826" marR="5826" marT="5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6C2A"/>
                    </a:solidFill>
                  </a:tcPr>
                </a:tc>
                <a:tc rowSpan="9"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5826" marR="5826" marT="5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  I-25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widening from U.S. 36 to 120th Ave.</a:t>
                      </a:r>
                    </a:p>
                  </a:txBody>
                  <a:tcPr marL="5826" marR="5826" marT="5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5826" marR="5826" marT="5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  State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Hwy. 44 (104th Ave.) widening from Riverdale Rd. to U.S. 85</a:t>
                      </a:r>
                    </a:p>
                  </a:txBody>
                  <a:tcPr marL="5826" marR="5826" marT="5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5826" marR="5826" marT="5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  State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Hwy. 85 &amp; 120th Ave. Interchange</a:t>
                      </a:r>
                    </a:p>
                  </a:txBody>
                  <a:tcPr marL="5826" marR="5826" marT="5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5826" marR="5826" marT="5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  State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Hwy. 128 (120th Ave.) widening from Pecos St. to Zuni Street</a:t>
                      </a:r>
                    </a:p>
                  </a:txBody>
                  <a:tcPr marL="5826" marR="5826" marT="5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5826" marR="5826" marT="5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  I-270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Improvements (entire 6.-mile stretch)</a:t>
                      </a:r>
                    </a:p>
                  </a:txBody>
                  <a:tcPr marL="5826" marR="5826" marT="5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5826" marR="5826" marT="5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  State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Hwy. 85 &amp; 60th Ave.</a:t>
                      </a:r>
                    </a:p>
                  </a:txBody>
                  <a:tcPr marL="5826" marR="5826" marT="5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5826" marR="5826" marT="5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  State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Hwy. 7 at I-76 Interchange</a:t>
                      </a:r>
                    </a:p>
                  </a:txBody>
                  <a:tcPr marL="5826" marR="5826" marT="5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5826" marR="5826" marT="5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 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State Hwy. 7 widening from 164th Ave. to Holly St.</a:t>
                      </a:r>
                    </a:p>
                  </a:txBody>
                  <a:tcPr marL="5826" marR="5826" marT="5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5826" marR="5826" marT="5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 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S.H. 95 (Sheridan) improvements from 87th to 91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Century Gothic"/>
                        </a:rPr>
                        <a:t>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5826" marR="5826" marT="5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3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Eastern Adams County</a:t>
                      </a:r>
                    </a:p>
                  </a:txBody>
                  <a:tcPr marL="5826" marR="5826" marT="5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67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5826" marR="5826" marT="5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888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  State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Hwy. 79 grade separation with the Union Pacific Railroad in Bennett</a:t>
                      </a:r>
                    </a:p>
                  </a:txBody>
                  <a:tcPr marL="5826" marR="5826" marT="5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5826" marR="5826" marT="5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3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Multi -Modal Priority Projects</a:t>
                      </a:r>
                    </a:p>
                  </a:txBody>
                  <a:tcPr marL="5826" marR="5826" marT="5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033">
                <a:tc rowSpan="9"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5826" marR="5826" marT="5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8600"/>
                    </a:solidFill>
                  </a:tcPr>
                </a:tc>
                <a:tc rowSpan="9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  North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Metro Commuter Rail Line (complete by 2020)</a:t>
                      </a:r>
                    </a:p>
                  </a:txBody>
                  <a:tcPr marL="5826" marR="5826" marT="5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  Northwest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Commuter Rail Line</a:t>
                      </a:r>
                    </a:p>
                  </a:txBody>
                  <a:tcPr marL="5826" marR="5826" marT="5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  North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Metro Extension to Longmont and points north</a:t>
                      </a:r>
                    </a:p>
                  </a:txBody>
                  <a:tcPr marL="5826" marR="5826" marT="5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  S.H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. 7 Arterial Bus Rapid Transit (BRT) service (Boulder to Brighton)</a:t>
                      </a:r>
                    </a:p>
                  </a:txBody>
                  <a:tcPr marL="5826" marR="5826" marT="5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9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  120th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Arterial BRT service (Broomfield park &amp; ride to Adams County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entury Gothic"/>
                        </a:rPr>
                        <a:t>Govt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entury Gothic"/>
                        </a:rPr>
                        <a:t>Ctre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)</a:t>
                      </a:r>
                    </a:p>
                  </a:txBody>
                  <a:tcPr marL="5826" marR="5826" marT="5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  I-25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Regional Bus service (Downtown Denver to Ft. Collins)</a:t>
                      </a:r>
                    </a:p>
                  </a:txBody>
                  <a:tcPr marL="5826" marR="5826" marT="5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  I-25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Transit Improvements</a:t>
                      </a:r>
                    </a:p>
                  </a:txBody>
                  <a:tcPr marL="5826" marR="5826" marT="5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  State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Hwy. 95 Arterial BRT (U.S. 36 to I-76)</a:t>
                      </a:r>
                    </a:p>
                  </a:txBody>
                  <a:tcPr marL="5826" marR="5826" marT="5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9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  Smart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Commute Metro North Transportation Management Organization (TMO)</a:t>
                      </a:r>
                    </a:p>
                  </a:txBody>
                  <a:tcPr marL="5826" marR="5826" marT="5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/>
          <p:nvPr/>
        </p:nvGrpSpPr>
        <p:grpSpPr>
          <a:xfrm>
            <a:off x="152401" y="990601"/>
            <a:ext cx="2895599" cy="2619828"/>
            <a:chOff x="152400" y="1001701"/>
            <a:chExt cx="2994909" cy="2238175"/>
          </a:xfrm>
        </p:grpSpPr>
        <p:sp>
          <p:nvSpPr>
            <p:cNvPr id="14" name="Rectangle 13"/>
            <p:cNvSpPr/>
            <p:nvPr/>
          </p:nvSpPr>
          <p:spPr>
            <a:xfrm>
              <a:off x="152400" y="1001701"/>
              <a:ext cx="2514600" cy="1952979"/>
            </a:xfrm>
            <a:prstGeom prst="rect">
              <a:avLst/>
            </a:prstGeom>
            <a:noFill/>
            <a:ln w="444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4800" y="1091598"/>
              <a:ext cx="2842509" cy="21482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u="sng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400" u="sng" dirty="0" smtClean="0">
                  <a:latin typeface="Arial" pitchFamily="34" charset="0"/>
                  <a:cs typeface="Arial" pitchFamily="34" charset="0"/>
                </a:rPr>
                <a:t>Set Aside Programs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TDM ($6.4 Mil.)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Way 2 to Go ($7.2 Mil.)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Traffic Signal/ITS                ($16.8 Mil.)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Station/Urban Center </a:t>
              </a:r>
            </a:p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Studies ($2.4 Mil.)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Air Quality  ($7.2 Mil.)</a:t>
              </a:r>
            </a:p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        </a:t>
              </a: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$40 Mil.</a:t>
              </a:r>
            </a:p>
            <a:p>
              <a:pPr>
                <a:buFont typeface="Arial" pitchFamily="34" charset="0"/>
                <a:buChar char="•"/>
              </a:pPr>
              <a:endParaRPr lang="en-US" dirty="0"/>
            </a:p>
          </p:txBody>
        </p:sp>
      </p:grpSp>
      <p:grpSp>
        <p:nvGrpSpPr>
          <p:cNvPr id="3" name="Group 29"/>
          <p:cNvGrpSpPr/>
          <p:nvPr/>
        </p:nvGrpSpPr>
        <p:grpSpPr>
          <a:xfrm>
            <a:off x="6400799" y="1143000"/>
            <a:ext cx="2757713" cy="2486435"/>
            <a:chOff x="6629400" y="1143000"/>
            <a:chExt cx="2527904" cy="3066603"/>
          </a:xfrm>
        </p:grpSpPr>
        <p:sp>
          <p:nvSpPr>
            <p:cNvPr id="21" name="TextBox 20"/>
            <p:cNvSpPr txBox="1"/>
            <p:nvPr/>
          </p:nvSpPr>
          <p:spPr>
            <a:xfrm>
              <a:off x="6718904" y="1362670"/>
              <a:ext cx="2438400" cy="2846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u="sng" dirty="0" smtClean="0">
                  <a:latin typeface="Arial" pitchFamily="34" charset="0"/>
                  <a:cs typeface="Arial" pitchFamily="34" charset="0"/>
                </a:rPr>
                <a:t>Other Commitments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Carry Over ($7 Mil.)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1</a:t>
              </a:r>
              <a:r>
                <a:rPr lang="en-US" sz="1400" baseline="30000" dirty="0" smtClean="0">
                  <a:latin typeface="Arial" pitchFamily="34" charset="0"/>
                  <a:cs typeface="Arial" pitchFamily="34" charset="0"/>
                </a:rPr>
                <a:t>st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FasTracks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Commitment ($8 Mil.)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2</a:t>
              </a:r>
              <a:r>
                <a:rPr lang="en-US" sz="1400" baseline="30000" dirty="0" smtClean="0">
                  <a:latin typeface="Arial" pitchFamily="34" charset="0"/>
                  <a:cs typeface="Arial" pitchFamily="34" charset="0"/>
                </a:rPr>
                <a:t>nd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FasTracks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Commitment ($12 Mil.)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I-70 ($25 Mil. 6/16 TAC Recommendation)</a:t>
              </a:r>
            </a:p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~ $52 Mil.</a:t>
              </a:r>
            </a:p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629400" y="1143000"/>
              <a:ext cx="2438400" cy="2819400"/>
            </a:xfrm>
            <a:prstGeom prst="rect">
              <a:avLst/>
            </a:prstGeom>
            <a:noFill/>
            <a:ln w="444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0"/>
          <p:cNvGrpSpPr/>
          <p:nvPr/>
        </p:nvGrpSpPr>
        <p:grpSpPr>
          <a:xfrm>
            <a:off x="3352800" y="2895600"/>
            <a:ext cx="2438400" cy="1219199"/>
            <a:chOff x="3352800" y="2819400"/>
            <a:chExt cx="2438400" cy="1548459"/>
          </a:xfrm>
        </p:grpSpPr>
        <p:sp>
          <p:nvSpPr>
            <p:cNvPr id="15" name="Rectangle 14"/>
            <p:cNvSpPr/>
            <p:nvPr/>
          </p:nvSpPr>
          <p:spPr>
            <a:xfrm>
              <a:off x="3352800" y="2819400"/>
              <a:ext cx="2438400" cy="1548459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52800" y="2914471"/>
              <a:ext cx="2362200" cy="1329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TIP </a:t>
              </a:r>
            </a:p>
            <a:p>
              <a:pPr algn="ctr"/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Call for Projects</a:t>
              </a:r>
            </a:p>
            <a:p>
              <a:endParaRPr lang="en-US" sz="10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~ $174 Mil.</a:t>
              </a:r>
              <a:r>
                <a:rPr lang="en-US" sz="1600" b="1" dirty="0" smtClean="0">
                  <a:latin typeface="+mn-lt"/>
                </a:rPr>
                <a:t> </a:t>
              </a:r>
            </a:p>
          </p:txBody>
        </p:sp>
      </p:grpSp>
      <p:grpSp>
        <p:nvGrpSpPr>
          <p:cNvPr id="5" name="Group 33"/>
          <p:cNvGrpSpPr/>
          <p:nvPr/>
        </p:nvGrpSpPr>
        <p:grpSpPr>
          <a:xfrm>
            <a:off x="6424371" y="4724400"/>
            <a:ext cx="2414829" cy="1143000"/>
            <a:chOff x="6424372" y="4724400"/>
            <a:chExt cx="2438400" cy="1752600"/>
          </a:xfrm>
        </p:grpSpPr>
        <p:sp>
          <p:nvSpPr>
            <p:cNvPr id="24" name="TextBox 23"/>
            <p:cNvSpPr txBox="1"/>
            <p:nvPr/>
          </p:nvSpPr>
          <p:spPr>
            <a:xfrm>
              <a:off x="6616135" y="4841240"/>
              <a:ext cx="2177408" cy="1462964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none" rtlCol="0">
              <a:spAutoFit/>
            </a:bodyPr>
            <a:lstStyle/>
            <a:p>
              <a:r>
                <a:rPr lang="en-US" sz="1400" u="sng" dirty="0" smtClean="0">
                  <a:latin typeface="Arial" pitchFamily="34" charset="0"/>
                  <a:cs typeface="Arial" pitchFamily="34" charset="0"/>
                </a:rPr>
                <a:t>Phase 2 Selection (25%)</a:t>
              </a:r>
            </a:p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~ $43 Mil.  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Consider Other Factors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All projects compete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424372" y="4724400"/>
              <a:ext cx="2438400" cy="1752600"/>
            </a:xfrm>
            <a:prstGeom prst="rect">
              <a:avLst/>
            </a:prstGeom>
            <a:noFill/>
            <a:ln w="4445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 flipH="1">
            <a:off x="2576286" y="1638300"/>
            <a:ext cx="838200" cy="72390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3" idx="3"/>
          </p:cNvCxnSpPr>
          <p:nvPr/>
        </p:nvCxnSpPr>
        <p:spPr>
          <a:xfrm>
            <a:off x="5638800" y="1638300"/>
            <a:ext cx="762000" cy="57150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495800" y="2514600"/>
            <a:ext cx="3077" cy="380762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2" idx="1"/>
          </p:cNvCxnSpPr>
          <p:nvPr/>
        </p:nvCxnSpPr>
        <p:spPr>
          <a:xfrm flipH="1">
            <a:off x="1752600" y="3493675"/>
            <a:ext cx="1600200" cy="6973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4114800" y="5257800"/>
            <a:ext cx="22098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604658" y="4920342"/>
            <a:ext cx="11063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Remaining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680858" y="5261430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Projects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5791200" y="3581400"/>
            <a:ext cx="1752600" cy="106680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32"/>
          <p:cNvGrpSpPr/>
          <p:nvPr/>
        </p:nvGrpSpPr>
        <p:grpSpPr>
          <a:xfrm>
            <a:off x="228600" y="4219998"/>
            <a:ext cx="3962400" cy="2536404"/>
            <a:chOff x="609600" y="4700199"/>
            <a:chExt cx="2839188" cy="2416543"/>
          </a:xfrm>
        </p:grpSpPr>
        <p:sp>
          <p:nvSpPr>
            <p:cNvPr id="23" name="TextBox 22"/>
            <p:cNvSpPr txBox="1"/>
            <p:nvPr/>
          </p:nvSpPr>
          <p:spPr>
            <a:xfrm>
              <a:off x="664200" y="4700199"/>
              <a:ext cx="2784588" cy="2416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800" u="sng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sz="1400" u="sng" dirty="0" smtClean="0">
                  <a:latin typeface="Arial" pitchFamily="34" charset="0"/>
                  <a:cs typeface="Arial" pitchFamily="34" charset="0"/>
                </a:rPr>
                <a:t>Phase 1 Selection (75%)</a:t>
              </a: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 ~ $131 Mil. </a:t>
              </a:r>
            </a:p>
            <a:p>
              <a:endParaRPr lang="en-US" sz="600" u="sng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Targets: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38% to Roadway Capacity ($49.5 Mil.)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22% to Roadway Operational ($28.5 Mil.)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16% to Bicycle/</a:t>
              </a:r>
              <a:r>
                <a:rPr lang="en-US" sz="1400" dirty="0" err="1" smtClean="0">
                  <a:latin typeface="Arial" pitchFamily="34" charset="0"/>
                  <a:cs typeface="Arial" pitchFamily="34" charset="0"/>
                </a:rPr>
                <a:t>Ped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($21 Mil.)*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15% to Roadway Reconstruction ($20 Mil.)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6% to Transit Service ($8 Mil.)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3% to Transit Passenger Facilities ($4 Mil.)</a:t>
              </a:r>
            </a:p>
            <a:p>
              <a:pPr>
                <a:buFont typeface="Arial" pitchFamily="34" charset="0"/>
                <a:buChar char="•"/>
              </a:pPr>
              <a:endParaRPr lang="en-US" sz="1600" dirty="0" smtClean="0">
                <a:latin typeface="+mn-lt"/>
              </a:endParaRPr>
            </a:p>
            <a:p>
              <a:pPr>
                <a:buFont typeface="Arial" pitchFamily="34" charset="0"/>
                <a:buChar char="•"/>
              </a:pPr>
              <a:endParaRPr lang="en-US" dirty="0">
                <a:latin typeface="+mn-lt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09600" y="4724400"/>
              <a:ext cx="2731973" cy="1944882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214086" y="6411684"/>
            <a:ext cx="4495800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*+$8 Mil. through CDOT Transportation Alternatives Program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14400" y="72570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2016-2021 TIP - Project Selection and Targets</a:t>
            </a:r>
          </a:p>
          <a:p>
            <a:pPr algn="ctr"/>
            <a:r>
              <a:rPr lang="en-US" sz="1200" dirty="0" smtClean="0"/>
              <a:t>All values are 4-year totals of DRCOG federal funds - CMAQ, STP-Metro, and TAP   (Jun. 19, 2014)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3429000" y="762000"/>
            <a:ext cx="2209800" cy="1752600"/>
          </a:xfrm>
          <a:prstGeom prst="rect">
            <a:avLst/>
          </a:prstGeom>
          <a:noFill/>
          <a:ln w="444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DRCOG</a:t>
            </a:r>
          </a:p>
          <a:p>
            <a:pPr algn="ctr"/>
            <a:r>
              <a:rPr lang="en-US" dirty="0" smtClean="0"/>
              <a:t>Federal Funds</a:t>
            </a:r>
          </a:p>
          <a:p>
            <a:pPr algn="ctr"/>
            <a:r>
              <a:rPr lang="en-US" dirty="0" smtClean="0"/>
              <a:t>For 2016-2021</a:t>
            </a:r>
          </a:p>
          <a:p>
            <a:pPr algn="ctr"/>
            <a:endParaRPr lang="en-US" dirty="0"/>
          </a:p>
          <a:p>
            <a:pPr algn="ctr"/>
            <a:r>
              <a:rPr lang="en-US" b="1" dirty="0" smtClean="0"/>
              <a:t>~$266 Mil.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305800" cy="1219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dirty="0">
                <a:latin typeface="+mj-lt"/>
                <a:ea typeface="+mj-ea"/>
                <a:cs typeface="+mj-cs"/>
              </a:rPr>
              <a:t>Transportation Improvement Program (TIP) @ DRCOG</a:t>
            </a:r>
          </a:p>
        </p:txBody>
      </p:sp>
      <p:pic>
        <p:nvPicPr>
          <p:cNvPr id="6" name="Picture 5" descr="TIP Workgroup diagram.jpg"/>
          <p:cNvPicPr>
            <a:picLocks noChangeAspect="1"/>
          </p:cNvPicPr>
          <p:nvPr/>
        </p:nvPicPr>
        <p:blipFill>
          <a:blip r:embed="rId2" cstate="print"/>
          <a:srcRect t="9953" b="17534"/>
          <a:stretch>
            <a:fillRect/>
          </a:stretch>
        </p:blipFill>
        <p:spPr>
          <a:xfrm>
            <a:off x="0" y="1733342"/>
            <a:ext cx="9144000" cy="512465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494</TotalTime>
  <Words>570</Words>
  <Application>Microsoft Office PowerPoint</Application>
  <PresentationFormat>On-screen Show (4:3)</PresentationFormat>
  <Paragraphs>102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Adams County Regional Transportation  Priorities Update</vt:lpstr>
      <vt:lpstr>Agenda</vt:lpstr>
      <vt:lpstr>Collaborative Transportation  Planning IGA</vt:lpstr>
      <vt:lpstr>Slide 4</vt:lpstr>
      <vt:lpstr>Slide 5</vt:lpstr>
      <vt:lpstr>Slide 6</vt:lpstr>
      <vt:lpstr>Slide 7</vt:lpstr>
      <vt:lpstr>Slide 8</vt:lpstr>
    </vt:vector>
  </TitlesOfParts>
  <Company>Adams County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Adams County Regional Transportation  Priorities Update</dc:title>
  <dc:creator>Jeanne</dc:creator>
  <cp:lastModifiedBy>Jeanne</cp:lastModifiedBy>
  <cp:revision>26</cp:revision>
  <dcterms:created xsi:type="dcterms:W3CDTF">2016-08-02T15:14:24Z</dcterms:created>
  <dcterms:modified xsi:type="dcterms:W3CDTF">2016-09-06T16:03:32Z</dcterms:modified>
</cp:coreProperties>
</file>